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12"/>
  </p:notes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65" r:id="rId9"/>
    <p:sldId id="266" r:id="rId10"/>
    <p:sldId id="267" r:id="rId1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a Nepp" initials="EN" lastIdx="23" clrIdx="0">
    <p:extLst>
      <p:ext uri="{19B8F6BF-5375-455C-9EA6-DF929625EA0E}">
        <p15:presenceInfo xmlns:p15="http://schemas.microsoft.com/office/powerpoint/2012/main" userId="S::nepp@tvwgmbh.onmicrosoft.com::f55ffae7-b19e-4609-92c3-7492df7910df" providerId="AD"/>
      </p:ext>
    </p:extLst>
  </p:cmAuthor>
  <p:cmAuthor id="2" name="Achmad Azmarei" initials="AA" lastIdx="20" clrIdx="1">
    <p:extLst>
      <p:ext uri="{19B8F6BF-5375-455C-9EA6-DF929625EA0E}">
        <p15:presenceInfo xmlns:p15="http://schemas.microsoft.com/office/powerpoint/2012/main" userId="1b0d2e14acad297d" providerId="Windows Live"/>
      </p:ext>
    </p:extLst>
  </p:cmAuthor>
  <p:cmAuthor id="3" name="Justin Hasche" initials="JH" lastIdx="1" clrIdx="2">
    <p:extLst>
      <p:ext uri="{19B8F6BF-5375-455C-9EA6-DF929625EA0E}">
        <p15:presenceInfo xmlns:p15="http://schemas.microsoft.com/office/powerpoint/2012/main" userId="59e6750952417e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D81"/>
    <a:srgbClr val="177C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E2DB"/>
          </a:solidFill>
        </a:fill>
      </a:tcStyle>
    </a:wholeTbl>
    <a:band2H>
      <a:tcTxStyle/>
      <a:tcStyle>
        <a:tcBdr/>
        <a:fill>
          <a:solidFill>
            <a:srgbClr val="F1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6E2"/>
          </a:solidFill>
        </a:fill>
      </a:tcStyle>
    </a:wholeTbl>
    <a:band2H>
      <a:tcTxStyle/>
      <a:tcStyle>
        <a:tcBdr/>
        <a:fill>
          <a:solidFill>
            <a:srgbClr val="E7EC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7"/>
    <p:restoredTop sz="94715"/>
  </p:normalViewPr>
  <p:slideViewPr>
    <p:cSldViewPr snapToGrid="0" snapToObjects="1">
      <p:cViewPr varScale="1">
        <p:scale>
          <a:sx n="84" d="100"/>
          <a:sy n="84" d="100"/>
        </p:scale>
        <p:origin x="480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822674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688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20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383033" y="1509032"/>
            <a:ext cx="7962125" cy="15060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400">
                <a:solidFill>
                  <a:srgbClr val="115D81"/>
                </a:solidFill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7366" y="3312680"/>
            <a:ext cx="5256585" cy="87630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 sz="2200">
                <a:solidFill>
                  <a:srgbClr val="115D81"/>
                </a:solidFill>
              </a:defRPr>
            </a:lvl1pPr>
            <a:lvl2pPr indent="457200">
              <a:defRPr sz="2200">
                <a:solidFill>
                  <a:schemeClr val="accent3"/>
                </a:solidFill>
              </a:defRPr>
            </a:lvl2pPr>
            <a:lvl3pPr indent="914400">
              <a:defRPr sz="2200">
                <a:solidFill>
                  <a:schemeClr val="accent3"/>
                </a:solidFill>
              </a:defRPr>
            </a:lvl3pPr>
            <a:lvl4pPr indent="1371600">
              <a:defRPr sz="2200">
                <a:solidFill>
                  <a:schemeClr val="accent3"/>
                </a:solidFill>
              </a:defRPr>
            </a:lvl4pPr>
            <a:lvl5pPr indent="1828800">
              <a:defRPr sz="2200">
                <a:solidFill>
                  <a:schemeClr val="accent3"/>
                </a:solidFill>
              </a:defRPr>
            </a:lvl5pPr>
          </a:lstStyle>
          <a:p>
            <a:r>
              <a:rPr dirty="0"/>
              <a:t>Edit subtitle master style sheet by clicking on it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24" name="Grafik 11" descr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2" y="583774"/>
            <a:ext cx="2018258" cy="587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Grafik 42" descr="Grafik 42"/>
          <p:cNvPicPr>
            <a:picLocks noChangeAspect="1"/>
          </p:cNvPicPr>
          <p:nvPr/>
        </p:nvPicPr>
        <p:blipFill>
          <a:blip r:embed="rId3"/>
          <a:srcRect l="26427"/>
          <a:stretch>
            <a:fillRect/>
          </a:stretch>
        </p:blipFill>
        <p:spPr>
          <a:xfrm>
            <a:off x="407365" y="4147686"/>
            <a:ext cx="2207768" cy="65971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xmlns="" id="{07401C46-686A-4232-BCF6-C572B7BA7A7B}"/>
              </a:ext>
            </a:extLst>
          </p:cNvPr>
          <p:cNvCxnSpPr>
            <a:cxnSpLocks/>
          </p:cNvCxnSpPr>
          <p:nvPr/>
        </p:nvCxnSpPr>
        <p:spPr>
          <a:xfrm>
            <a:off x="407365" y="3162268"/>
            <a:ext cx="5256586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27586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3" spcCol="36000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04E2ADE4-6B2B-4A38-8E0F-3ABF5FDA08CE}"/>
              </a:ext>
            </a:extLst>
          </p:cNvPr>
          <p:cNvSpPr txBox="1"/>
          <p:nvPr/>
        </p:nvSpPr>
        <p:spPr>
          <a:xfrm>
            <a:off x="719665" y="347874"/>
            <a:ext cx="434118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A</a:t>
            </a:r>
            <a:r>
              <a:rPr kumimoji="0" lang="tr-TR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Ğ</a:t>
            </a:r>
            <a:r>
              <a:rPr kumimoji="0" lang="de-DE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OLUŞTURMA VE GEL</a:t>
            </a:r>
            <a:r>
              <a:rPr kumimoji="0" lang="tr-TR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İŞTİME</a:t>
            </a:r>
            <a:endParaRPr kumimoji="0" lang="de-DE" sz="14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737688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dirty="0"/>
              <a:t>Edit text</a:t>
            </a:r>
            <a:r>
              <a:rPr lang="de-DE" dirty="0"/>
              <a:t> </a:t>
            </a:r>
            <a:r>
              <a:rPr lang="de-DE" dirty="0" err="1"/>
              <a:t>master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de-DE" dirty="0"/>
          </a:p>
          <a:p>
            <a:endParaRPr lang="de-DE" dirty="0"/>
          </a:p>
        </p:txBody>
      </p:sp>
      <p:pic>
        <p:nvPicPr>
          <p:cNvPr id="5" name="Grafik 17" descr="Grafik 17">
            <a:extLst>
              <a:ext uri="{FF2B5EF4-FFF2-40B4-BE49-F238E27FC236}">
                <a16:creationId xmlns:a16="http://schemas.microsoft.com/office/drawing/2014/main" xmlns="" id="{D10A5EB4-088B-46FE-8946-4571D024C5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Grafik 7" descr="Grafik 7">
            <a:extLst>
              <a:ext uri="{FF2B5EF4-FFF2-40B4-BE49-F238E27FC236}">
                <a16:creationId xmlns:a16="http://schemas.microsoft.com/office/drawing/2014/main" xmlns="" id="{0D7BD5C0-DE1A-4231-B092-1B418A0C15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Foliennummer">
            <a:extLst>
              <a:ext uri="{FF2B5EF4-FFF2-40B4-BE49-F238E27FC236}">
                <a16:creationId xmlns:a16="http://schemas.microsoft.com/office/drawing/2014/main" xmlns="" id="{2C8DD0F3-0CE6-4F8C-B589-3DE0F0046CC1}"/>
              </a:ext>
            </a:extLst>
          </p:cNvPr>
          <p:cNvSpPr txBox="1">
            <a:spLocks/>
          </p:cNvSpPr>
          <p:nvPr userDrawn="1"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224C4B5C-2F96-4BA4-A3F4-2547EA18B17F}"/>
              </a:ext>
            </a:extLst>
          </p:cNvPr>
          <p:cNvSpPr txBox="1"/>
          <p:nvPr userDrawn="1"/>
        </p:nvSpPr>
        <p:spPr>
          <a:xfrm>
            <a:off x="719665" y="347874"/>
            <a:ext cx="434118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A</a:t>
            </a:r>
            <a:r>
              <a:rPr kumimoji="0" lang="tr-TR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Ğ</a:t>
            </a:r>
            <a:r>
              <a:rPr kumimoji="0" lang="de-DE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OLUŞTURMA VE GEL</a:t>
            </a:r>
            <a:r>
              <a:rPr kumimoji="0" lang="tr-TR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İŞTİME</a:t>
            </a:r>
            <a:endParaRPr kumimoji="0" lang="de-DE" sz="14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646674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it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3" spcCol="36000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04E2ADE4-6B2B-4A38-8E0F-3ABF5FDA08CE}"/>
              </a:ext>
            </a:extLst>
          </p:cNvPr>
          <p:cNvSpPr txBox="1"/>
          <p:nvPr/>
        </p:nvSpPr>
        <p:spPr>
          <a:xfrm>
            <a:off x="719665" y="347874"/>
            <a:ext cx="434118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A</a:t>
            </a:r>
            <a:r>
              <a:rPr kumimoji="0" lang="tr-TR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Ğ</a:t>
            </a:r>
            <a:r>
              <a:rPr kumimoji="0" lang="de-DE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OLUŞTURMA VE GEL</a:t>
            </a:r>
            <a:r>
              <a:rPr kumimoji="0" lang="tr-TR" sz="14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İŞTİME</a:t>
            </a:r>
            <a:endParaRPr kumimoji="0" lang="de-DE" sz="14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428667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4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719667" y="844446"/>
            <a:ext cx="8254647" cy="955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Edit title master format by clicking</a:t>
            </a:r>
          </a:p>
        </p:txBody>
      </p:sp>
      <p:sp>
        <p:nvSpPr>
          <p:cNvPr id="5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19667" y="2714919"/>
            <a:ext cx="8254647" cy="3308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numCol="3" spcCol="360000">
            <a:normAutofit/>
          </a:bodyPr>
          <a:lstStyle/>
          <a:p>
            <a:r>
              <a:rPr dirty="0"/>
              <a:t>Edit text master format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9D65B367-A3BE-4B49-8BD9-F90429873D3D}"/>
              </a:ext>
            </a:extLst>
          </p:cNvPr>
          <p:cNvSpPr txBox="1">
            <a:spLocks noChangeAspect="1"/>
          </p:cNvSpPr>
          <p:nvPr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969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ransition spd="med"/>
  <p:timing>
    <p:tnLst>
      <p:par>
        <p:cTn id="1" dur="indefinite" restart="never" nodeType="tmRoot"/>
      </p:par>
    </p:tnLst>
  </p:timing>
  <p:txStyles>
    <p:titleStyle>
      <a:lvl1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tx1"/>
          </a:solidFill>
          <a:uFillTx/>
          <a:latin typeface="Bebas Neue" panose="020B0606020202050201" pitchFamily="34" charset="0"/>
          <a:ea typeface="+mj-ea"/>
          <a:cs typeface="+mj-cs"/>
          <a:sym typeface="Helvetica"/>
        </a:defRPr>
      </a:lvl1pPr>
      <a:lvl2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285750" marR="0" indent="-28575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400" b="0" i="0" u="none" strike="noStrike" cap="none" spc="0" baseline="0">
          <a:solidFill>
            <a:srgbClr val="000000"/>
          </a:solidFill>
          <a:uFillTx/>
          <a:latin typeface="Yrsa" panose="020D0000000400000000" pitchFamily="34" charset="0"/>
          <a:ea typeface="+mj-ea"/>
          <a:cs typeface="+mj-cs"/>
          <a:sym typeface="Helvetica"/>
        </a:defRPr>
      </a:lvl1pPr>
      <a:lvl2pPr marL="0" marR="0" indent="2667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5429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8096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10763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25146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29718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34290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38862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Network Foundation and Develop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96111">
              <a:defRPr sz="5096"/>
            </a:lvl1pPr>
          </a:lstStyle>
          <a:p>
            <a:r>
              <a:rPr lang="de-DE" dirty="0" err="1"/>
              <a:t>Ağ</a:t>
            </a:r>
            <a:r>
              <a:rPr lang="de-DE" dirty="0"/>
              <a:t> </a:t>
            </a:r>
            <a:r>
              <a:rPr lang="de-DE" dirty="0" err="1"/>
              <a:t>oluşturma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geliştirme</a:t>
            </a:r>
            <a:endParaRPr dirty="0"/>
          </a:p>
        </p:txBody>
      </p:sp>
      <p:sp>
        <p:nvSpPr>
          <p:cNvPr id="47" name="Edit subtitle master style sheet by clicking on it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/>
              <a:t>Kısa bir giriş</a:t>
            </a:r>
            <a:endParaRPr lang="tr-TR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2A22D348-6498-4BEB-BE91-B8E1A97438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781" y="1509032"/>
            <a:ext cx="4959928" cy="4828062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xmlns="" id="{A45C718E-0996-46D0-90D9-4511FEF8AC39}"/>
              </a:ext>
            </a:extLst>
          </p:cNvPr>
          <p:cNvSpPr txBox="1"/>
          <p:nvPr/>
        </p:nvSpPr>
        <p:spPr>
          <a:xfrm>
            <a:off x="348402" y="5443250"/>
            <a:ext cx="537451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>
                <a:solidFill>
                  <a:srgbClr val="115D81"/>
                </a:solidFill>
              </a:rPr>
              <a:t>Bu proje Avrupa Komisyonu'nun desteğiyle finanse edilmiştir. Bu yayın [iletişim] sadece yazarın görüşlerini yansıtmaktadır ve Komisyon burada yer alan bilgilerin herhangi bir şekilde kullanılmasından sorumlu tutulamaz.</a:t>
            </a:r>
            <a:endParaRPr lang="tr-TR" sz="1100" dirty="0">
              <a:solidFill>
                <a:srgbClr val="115D81"/>
              </a:solidFill>
            </a:endParaRPr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xmlns="" id="{D3E841FD-0F04-4858-AE5B-904EC09BD582}"/>
              </a:ext>
            </a:extLst>
          </p:cNvPr>
          <p:cNvSpPr txBox="1"/>
          <p:nvPr/>
        </p:nvSpPr>
        <p:spPr>
          <a:xfrm>
            <a:off x="348402" y="6231251"/>
            <a:ext cx="562263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>
                <a:solidFill>
                  <a:srgbClr val="115D81"/>
                </a:solidFill>
              </a:rPr>
              <a:t>Bu sunum CC BY-NC 4.0 kapsamında lisanslanmıştır. Belge, harici hak sahiplerinin fikri mülkiyetine atıfta bulunur. Fikri mülkiyet hakları ilgili hak sahibine aittir.</a:t>
            </a:r>
            <a:endParaRPr lang="tr-TR" sz="1100" dirty="0">
              <a:solidFill>
                <a:srgbClr val="115D8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Referanslar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fazla</a:t>
            </a:r>
            <a:r>
              <a:rPr lang="en-US" dirty="0"/>
              <a:t> </a:t>
            </a:r>
            <a:r>
              <a:rPr lang="en-US" dirty="0" err="1"/>
              <a:t>okuma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125" name="Standup…"/>
          <p:cNvSpPr txBox="1">
            <a:spLocks noGrp="1"/>
          </p:cNvSpPr>
          <p:nvPr>
            <p:ph type="body" idx="1"/>
          </p:nvPr>
        </p:nvSpPr>
        <p:spPr>
          <a:xfrm>
            <a:off x="719667" y="2718362"/>
            <a:ext cx="8248841" cy="375701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de-D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İlginç</a:t>
            </a:r>
            <a:r>
              <a:rPr lang="de-DE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bilgiler</a:t>
            </a:r>
            <a:r>
              <a:rPr lang="de-DE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smtClean="0"/>
              <a:t>:</a:t>
            </a:r>
            <a:r>
              <a:rPr lang="de-DE" b="1" dirty="0"/>
              <a:t/>
            </a:r>
            <a:br>
              <a:rPr lang="de-DE" b="1" dirty="0"/>
            </a:br>
            <a:r>
              <a:rPr lang="de-DE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Kanter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B., Fine, A., &amp; Zuckerberg, R. (2010). 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Ağa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Bağlı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Kâr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Amacı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Gütmeyen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Kuruluş</a:t>
            </a:r>
            <a:r>
              <a:rPr lang="en-US" i="1" dirty="0">
                <a:ea typeface="Times New Roman" panose="02020603050405020304" pitchFamily="18" charset="0"/>
              </a:rPr>
              <a:t>. </a:t>
            </a:r>
            <a:r>
              <a:rPr lang="en-US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Wiley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r>
              <a:rPr lang="en-US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</a:t>
            </a:r>
            <a:endParaRPr lang="de-DE" dirty="0"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Times New Roman" panose="02020603050405020304" pitchFamily="18" charset="0"/>
              </a:rPr>
              <a:t>Etkili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bir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etki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ağı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oluşturmak</a:t>
            </a:r>
            <a:r>
              <a:rPr lang="en-US" b="1" dirty="0">
                <a:ea typeface="Times New Roman" panose="02020603050405020304" pitchFamily="18" charset="0"/>
              </a:rPr>
              <a:t> :</a:t>
            </a:r>
            <a:r>
              <a:rPr lang="de-DE" b="1" dirty="0">
                <a:ea typeface="Times New Roman" panose="02020603050405020304" pitchFamily="18" charset="0"/>
              </a:rPr>
              <a:t/>
            </a:r>
            <a:br>
              <a:rPr lang="de-DE" b="1" dirty="0">
                <a:ea typeface="Times New Roman" panose="02020603050405020304" pitchFamily="18" charset="0"/>
              </a:rPr>
            </a:br>
            <a:r>
              <a:rPr lang="de-DE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Ehrlichman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D. D. S. (2015, November 11). 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Etkili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Bir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Etki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Ağı</a:t>
            </a:r>
            <a:r>
              <a:rPr lang="en-US" i="1" dirty="0">
                <a:ea typeface="Times New Roman" panose="02020603050405020304" pitchFamily="18" charset="0"/>
              </a:rPr>
              <a:t> (SSIR) </a:t>
            </a:r>
            <a:r>
              <a:rPr lang="en-US" i="1" dirty="0" err="1">
                <a:ea typeface="Times New Roman" panose="02020603050405020304" pitchFamily="18" charset="0"/>
              </a:rPr>
              <a:t>Oluşturmanın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Beş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Adımı</a:t>
            </a:r>
            <a:r>
              <a:rPr lang="en-US" i="1" dirty="0">
                <a:ea typeface="Times New Roman" panose="02020603050405020304" pitchFamily="18" charset="0"/>
              </a:rPr>
              <a:t>. </a:t>
            </a:r>
            <a:r>
              <a:rPr lang="de-DE" dirty="0" err="1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Ssir.Org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https://ssir.org/articles/entry/five_steps_to_building_an_effective_impact_network#</a:t>
            </a:r>
            <a:endParaRPr lang="de-DE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Özel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sektörü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sosyal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etki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ağlarına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dahil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etmek</a:t>
            </a:r>
            <a:r>
              <a:rPr lang="de-DE" b="1" dirty="0" smtClean="0"/>
              <a:t>:</a:t>
            </a:r>
            <a:r>
              <a:rPr lang="de-DE" b="1" dirty="0"/>
              <a:t/>
            </a:r>
            <a:br>
              <a:rPr lang="de-DE" b="1" dirty="0"/>
            </a:b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Karmali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A. M. F. (2016, September 14). 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Bağlılık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Hesabı</a:t>
            </a:r>
            <a:r>
              <a:rPr lang="en-US" i="1" dirty="0">
                <a:ea typeface="Times New Roman" panose="02020603050405020304" pitchFamily="18" charset="0"/>
              </a:rPr>
              <a:t>: </a:t>
            </a:r>
            <a:r>
              <a:rPr lang="en-US" i="1" dirty="0" err="1">
                <a:ea typeface="Times New Roman" panose="02020603050405020304" pitchFamily="18" charset="0"/>
              </a:rPr>
              <a:t>Özel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Sektörü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Sosyal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Etki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Ağlarına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Dahil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Etmenin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ea typeface="Times New Roman" panose="02020603050405020304" pitchFamily="18" charset="0"/>
              </a:rPr>
              <a:t>Gücü</a:t>
            </a:r>
            <a:r>
              <a:rPr lang="tr-TR" i="1" dirty="0" smtClean="0">
                <a:ea typeface="Times New Roman" panose="02020603050405020304" pitchFamily="18" charset="0"/>
              </a:rPr>
              <a:t> </a:t>
            </a:r>
            <a:r>
              <a:rPr lang="en-US" i="1" dirty="0" smtClean="0">
                <a:ea typeface="Times New Roman" panose="02020603050405020304" pitchFamily="18" charset="0"/>
              </a:rPr>
              <a:t>(</a:t>
            </a:r>
            <a:r>
              <a:rPr lang="en-US" i="1" dirty="0">
                <a:ea typeface="Times New Roman" panose="02020603050405020304" pitchFamily="18" charset="0"/>
              </a:rPr>
              <a:t>SSIR</a:t>
            </a:r>
            <a:r>
              <a:rPr lang="en-US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)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de-DE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Ssir.Org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https://ssir.org/articles/entry/involving_private_sector_in_social_impact_networks#</a:t>
            </a:r>
            <a:r>
              <a:rPr lang="de-DE" dirty="0">
                <a:ea typeface="Times New Roman" panose="02020603050405020304" pitchFamily="18" charset="0"/>
              </a:rPr>
              <a:t/>
            </a:r>
            <a:br>
              <a:rPr lang="de-DE" dirty="0">
                <a:ea typeface="Times New Roman" panose="02020603050405020304" pitchFamily="18" charset="0"/>
              </a:rPr>
            </a:br>
            <a:endParaRPr lang="de-DE" dirty="0"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dirty="0"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dirty="0"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Times New Roman" panose="02020603050405020304" pitchFamily="18" charset="0"/>
              </a:rPr>
              <a:t>Ağa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bağlı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bir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sivil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toplum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kuruluşu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 smtClean="0">
                <a:ea typeface="Times New Roman" panose="02020603050405020304" pitchFamily="18" charset="0"/>
              </a:rPr>
              <a:t>olmak</a:t>
            </a:r>
            <a:r>
              <a:rPr lang="en-US" b="1" dirty="0" smtClean="0">
                <a:ea typeface="Times New Roman" panose="02020603050405020304" pitchFamily="18" charset="0"/>
              </a:rPr>
              <a:t>:</a:t>
            </a:r>
            <a:r>
              <a:rPr lang="de-DE" b="1" dirty="0">
                <a:ea typeface="Times New Roman" panose="02020603050405020304" pitchFamily="18" charset="0"/>
              </a:rPr>
              <a:t/>
            </a:r>
            <a:br>
              <a:rPr lang="de-DE" b="1" dirty="0"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Kanter, B. (2012, August 30). 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Ağa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Bağlı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Sivil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Toplum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Kuruluşu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Olmak</a:t>
            </a:r>
            <a:r>
              <a:rPr lang="en-US" i="1" dirty="0">
                <a:ea typeface="Times New Roman" panose="02020603050405020304" pitchFamily="18" charset="0"/>
              </a:rPr>
              <a:t>(SSIR</a:t>
            </a:r>
            <a:r>
              <a:rPr lang="en-US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)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de-DE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Ssir.Org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https://ssir.org/articles/entry/becoming_a_networked_nonprofit</a:t>
            </a:r>
            <a:endParaRPr lang="de-DE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dirty="0"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0EBFD973-B4A7-4437-92C0-D5A5CCC67E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9DDA8F3D-150D-4BED-8739-AEE53E67B2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034" y="4417458"/>
            <a:ext cx="2567537" cy="217679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26EE97F6-21EE-40C0-A207-513A4FCE99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485" y="2930340"/>
            <a:ext cx="1614645" cy="183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0218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Netzwerkgründung und Entwicklung für ERASMI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10307564" cy="95536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oluşturma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geliştirme</a:t>
            </a:r>
            <a:r>
              <a:rPr lang="en-US" dirty="0"/>
              <a:t> ne </a:t>
            </a:r>
            <a:r>
              <a:rPr lang="en-US" dirty="0" err="1"/>
              <a:t>anlama</a:t>
            </a:r>
            <a:r>
              <a:rPr lang="en-US" dirty="0"/>
              <a:t> </a:t>
            </a:r>
            <a:r>
              <a:rPr lang="en-US" dirty="0" err="1"/>
              <a:t>geliyor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51" name="Von der Ideengenerierung bis zur Entwicklung und Umsetzung von Kooperationen sind die Prozesse so heterogen wie die Netzwerke selbst es sind.…"/>
          <p:cNvSpPr txBox="1">
            <a:spLocks noGrp="1"/>
          </p:cNvSpPr>
          <p:nvPr>
            <p:ph type="body" idx="1"/>
          </p:nvPr>
        </p:nvSpPr>
        <p:spPr>
          <a:xfrm>
            <a:off x="719667" y="2582561"/>
            <a:ext cx="8248841" cy="3633511"/>
          </a:xfrm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Ağlar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işbirlikleri</a:t>
            </a:r>
            <a:r>
              <a:rPr lang="en-US" dirty="0"/>
              <a:t> </a:t>
            </a:r>
            <a:r>
              <a:rPr lang="en-US" dirty="0" err="1"/>
              <a:t>giderek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önemli</a:t>
            </a:r>
            <a:r>
              <a:rPr lang="en-US" dirty="0"/>
              <a:t> hale </a:t>
            </a:r>
            <a:r>
              <a:rPr lang="en-US" dirty="0" err="1"/>
              <a:t>geliyor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/>
              <a:t>Her </a:t>
            </a:r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kendi</a:t>
            </a:r>
            <a:r>
              <a:rPr lang="en-US" dirty="0"/>
              <a:t> </a:t>
            </a:r>
            <a:r>
              <a:rPr lang="en-US" dirty="0" err="1"/>
              <a:t>yönelimi</a:t>
            </a:r>
            <a:r>
              <a:rPr lang="en-US" dirty="0"/>
              <a:t>, </a:t>
            </a:r>
            <a:r>
              <a:rPr lang="en-US" dirty="0" err="1"/>
              <a:t>organizasyon</a:t>
            </a:r>
            <a:r>
              <a:rPr lang="en-US" dirty="0"/>
              <a:t> </a:t>
            </a:r>
            <a:r>
              <a:rPr lang="en-US" dirty="0" err="1"/>
              <a:t>kültürü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hedef</a:t>
            </a:r>
            <a:r>
              <a:rPr lang="en-US" dirty="0"/>
              <a:t> </a:t>
            </a:r>
            <a:r>
              <a:rPr lang="en-US" dirty="0" err="1"/>
              <a:t>grupları</a:t>
            </a:r>
            <a:r>
              <a:rPr lang="en-US" dirty="0"/>
              <a:t> </a:t>
            </a:r>
            <a:r>
              <a:rPr lang="en-US" dirty="0" err="1"/>
              <a:t>açısından</a:t>
            </a:r>
            <a:r>
              <a:rPr lang="en-US" dirty="0"/>
              <a:t> </a:t>
            </a:r>
            <a:r>
              <a:rPr lang="en-US" dirty="0" err="1"/>
              <a:t>bireyseldir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Bununla</a:t>
            </a:r>
            <a:r>
              <a:rPr lang="en-US" dirty="0"/>
              <a:t> </a:t>
            </a:r>
            <a:r>
              <a:rPr lang="en-US" dirty="0" err="1"/>
              <a:t>birlikte</a:t>
            </a:r>
            <a:r>
              <a:rPr lang="en-US" dirty="0"/>
              <a:t>, hem </a:t>
            </a:r>
            <a:r>
              <a:rPr lang="en-US" dirty="0" err="1"/>
              <a:t>yaratılışta</a:t>
            </a:r>
            <a:r>
              <a:rPr lang="en-US" dirty="0"/>
              <a:t> hem de </a:t>
            </a:r>
            <a:r>
              <a:rPr lang="en-US" dirty="0" err="1"/>
              <a:t>gelişmede</a:t>
            </a:r>
            <a:r>
              <a:rPr lang="en-US" dirty="0"/>
              <a:t> </a:t>
            </a:r>
            <a:r>
              <a:rPr lang="en-US" dirty="0" err="1"/>
              <a:t>birçok</a:t>
            </a:r>
            <a:r>
              <a:rPr lang="en-US" dirty="0"/>
              <a:t> </a:t>
            </a:r>
            <a:r>
              <a:rPr lang="en-US" dirty="0" err="1"/>
              <a:t>benzerlik</a:t>
            </a:r>
            <a:r>
              <a:rPr lang="en-US" dirty="0"/>
              <a:t> </a:t>
            </a:r>
            <a:r>
              <a:rPr lang="en-US" dirty="0" err="1"/>
              <a:t>vardır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Ağların</a:t>
            </a:r>
            <a:r>
              <a:rPr lang="en-US" dirty="0"/>
              <a:t> </a:t>
            </a:r>
            <a:r>
              <a:rPr lang="en-US" dirty="0" err="1"/>
              <a:t>oluşturulması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geliştirilmesi</a:t>
            </a:r>
            <a:r>
              <a:rPr lang="en-US" dirty="0"/>
              <a:t> </a:t>
            </a:r>
            <a:r>
              <a:rPr lang="en-US" dirty="0" err="1"/>
              <a:t>yedi</a:t>
            </a:r>
            <a:r>
              <a:rPr lang="en-US" dirty="0"/>
              <a:t> </a:t>
            </a:r>
            <a:r>
              <a:rPr lang="en-US" dirty="0" err="1"/>
              <a:t>aşamada</a:t>
            </a:r>
            <a:r>
              <a:rPr lang="en-US" dirty="0"/>
              <a:t> </a:t>
            </a:r>
            <a:r>
              <a:rPr lang="en-US" dirty="0" err="1"/>
              <a:t>gerçekleşir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Aşamaya</a:t>
            </a:r>
            <a:r>
              <a:rPr lang="en-US" dirty="0"/>
              <a:t> </a:t>
            </a:r>
            <a:r>
              <a:rPr lang="en-US" dirty="0" err="1"/>
              <a:t>bağlı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, </a:t>
            </a: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ihtiyaçlar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riskler</a:t>
            </a:r>
            <a:r>
              <a:rPr lang="en-US" dirty="0"/>
              <a:t> </a:t>
            </a:r>
            <a:r>
              <a:rPr lang="en-US" dirty="0" err="1"/>
              <a:t>vardır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Düzenli</a:t>
            </a:r>
            <a:r>
              <a:rPr lang="en-US" dirty="0"/>
              <a:t> </a:t>
            </a:r>
            <a:r>
              <a:rPr lang="en-US" dirty="0" err="1"/>
              <a:t>değerlendirme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yansıtma</a:t>
            </a:r>
            <a:r>
              <a:rPr lang="en-US" dirty="0"/>
              <a:t>, </a:t>
            </a:r>
            <a:r>
              <a:rPr lang="en-US" dirty="0" err="1"/>
              <a:t>başarılı</a:t>
            </a:r>
            <a:r>
              <a:rPr lang="en-US" dirty="0"/>
              <a:t> </a:t>
            </a:r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oluşturmaya</a:t>
            </a:r>
            <a:r>
              <a:rPr lang="en-US" dirty="0"/>
              <a:t> </a:t>
            </a:r>
            <a:r>
              <a:rPr lang="en-US" dirty="0" err="1"/>
              <a:t>katkıda</a:t>
            </a:r>
            <a:r>
              <a:rPr lang="en-US" dirty="0"/>
              <a:t> </a:t>
            </a:r>
            <a:r>
              <a:rPr lang="en-US" dirty="0" err="1"/>
              <a:t>bulunabilir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tr-TR" dirty="0" smtClean="0"/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Ayrıca</a:t>
            </a:r>
            <a:r>
              <a:rPr lang="en-US" dirty="0"/>
              <a:t>, </a:t>
            </a:r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oluşturmayı</a:t>
            </a:r>
            <a:r>
              <a:rPr lang="en-US" dirty="0"/>
              <a:t> </a:t>
            </a:r>
            <a:r>
              <a:rPr lang="en-US" dirty="0" err="1"/>
              <a:t>güçlendirmek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araçlarımızı</a:t>
            </a:r>
            <a:r>
              <a:rPr lang="en-US" dirty="0"/>
              <a:t> </a:t>
            </a:r>
            <a:r>
              <a:rPr lang="en-US" dirty="0" err="1"/>
              <a:t>kullanabilirsiniz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BECE05FA-0123-49AB-BB83-EF7E97879C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G</a:t>
            </a:r>
            <a:r>
              <a:rPr lang="de-DE" dirty="0" err="1"/>
              <a:t>enel</a:t>
            </a:r>
            <a:r>
              <a:rPr lang="de-DE" dirty="0"/>
              <a:t> </a:t>
            </a:r>
            <a:r>
              <a:rPr lang="de-DE" dirty="0" err="1"/>
              <a:t>bakış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9E7CED19-2640-46B5-9019-762BEF2F1D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61428">
            <a:off x="9291729" y="2741631"/>
            <a:ext cx="3422930" cy="306033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nforderungen an Netzwerk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Ağlar</a:t>
            </a:r>
            <a:r>
              <a:rPr lang="de-DE" dirty="0"/>
              <a:t> </a:t>
            </a:r>
            <a:r>
              <a:rPr lang="de-DE" dirty="0" err="1"/>
              <a:t>neden</a:t>
            </a:r>
            <a:r>
              <a:rPr lang="de-DE" dirty="0"/>
              <a:t> </a:t>
            </a:r>
            <a:r>
              <a:rPr lang="de-DE" dirty="0" err="1"/>
              <a:t>anlamlıdır</a:t>
            </a:r>
            <a:r>
              <a:rPr lang="de-DE" dirty="0"/>
              <a:t>?</a:t>
            </a:r>
            <a:endParaRPr dirty="0"/>
          </a:p>
        </p:txBody>
      </p:sp>
      <p:sp>
        <p:nvSpPr>
          <p:cNvPr id="55" name="Erfolgreiche Suche von geeigneten Partnern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248841" cy="3617783"/>
          </a:xfrm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Güçlü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ağ</a:t>
            </a:r>
            <a:r>
              <a:rPr lang="en-US" dirty="0"/>
              <a:t>, </a:t>
            </a:r>
            <a:r>
              <a:rPr lang="en-US" dirty="0" err="1"/>
              <a:t>rekabet</a:t>
            </a:r>
            <a:r>
              <a:rPr lang="en-US" dirty="0"/>
              <a:t> </a:t>
            </a:r>
            <a:r>
              <a:rPr lang="en-US" dirty="0" err="1"/>
              <a:t>avantajlarına</a:t>
            </a:r>
            <a:r>
              <a:rPr lang="en-US" dirty="0"/>
              <a:t> </a:t>
            </a:r>
            <a:r>
              <a:rPr lang="en-US" dirty="0" err="1"/>
              <a:t>yol</a:t>
            </a:r>
            <a:r>
              <a:rPr lang="en-US" dirty="0"/>
              <a:t> </a:t>
            </a:r>
            <a:r>
              <a:rPr lang="en-US" dirty="0" err="1"/>
              <a:t>açar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Üyelerin</a:t>
            </a:r>
            <a:r>
              <a:rPr lang="en-US" dirty="0"/>
              <a:t> </a:t>
            </a:r>
            <a:r>
              <a:rPr lang="en-US" dirty="0" err="1"/>
              <a:t>ilgili</a:t>
            </a:r>
            <a:r>
              <a:rPr lang="en-US" dirty="0"/>
              <a:t> </a:t>
            </a:r>
            <a:r>
              <a:rPr lang="en-US" dirty="0" err="1"/>
              <a:t>yetkinlikleri</a:t>
            </a:r>
            <a:r>
              <a:rPr lang="en-US" dirty="0"/>
              <a:t> </a:t>
            </a:r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aracılığıyla</a:t>
            </a:r>
            <a:r>
              <a:rPr lang="en-US" dirty="0"/>
              <a:t> </a:t>
            </a:r>
            <a:r>
              <a:rPr lang="en-US" dirty="0" err="1"/>
              <a:t>birleştirilir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Bilgi</a:t>
            </a:r>
            <a:r>
              <a:rPr lang="en-US" dirty="0"/>
              <a:t>, </a:t>
            </a:r>
            <a:r>
              <a:rPr lang="en-US" dirty="0" err="1"/>
              <a:t>deneyim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öğrenme</a:t>
            </a:r>
            <a:r>
              <a:rPr lang="en-US" dirty="0"/>
              <a:t> </a:t>
            </a:r>
            <a:r>
              <a:rPr lang="en-US" dirty="0" err="1"/>
              <a:t>süreçleri</a:t>
            </a:r>
            <a:r>
              <a:rPr lang="en-US" dirty="0"/>
              <a:t> </a:t>
            </a:r>
            <a:r>
              <a:rPr lang="en-US" dirty="0" err="1"/>
              <a:t>alışverişi</a:t>
            </a:r>
            <a:r>
              <a:rPr lang="en-US" dirty="0"/>
              <a:t> </a:t>
            </a:r>
            <a:r>
              <a:rPr lang="en-US" dirty="0" err="1"/>
              <a:t>vardır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/>
              <a:t>Bu, "</a:t>
            </a:r>
            <a:r>
              <a:rPr lang="en-US" dirty="0" err="1"/>
              <a:t>kutunun</a:t>
            </a:r>
            <a:r>
              <a:rPr lang="en-US" dirty="0"/>
              <a:t> </a:t>
            </a:r>
            <a:r>
              <a:rPr lang="en-US" dirty="0" err="1"/>
              <a:t>dışında</a:t>
            </a:r>
            <a:r>
              <a:rPr lang="en-US" dirty="0"/>
              <a:t> </a:t>
            </a:r>
            <a:r>
              <a:rPr lang="en-US" dirty="0" err="1"/>
              <a:t>düşünmeye</a:t>
            </a:r>
            <a:r>
              <a:rPr lang="en-US" dirty="0"/>
              <a:t>" </a:t>
            </a:r>
            <a:r>
              <a:rPr lang="en-US" dirty="0" err="1"/>
              <a:t>yol</a:t>
            </a:r>
            <a:r>
              <a:rPr lang="en-US" dirty="0"/>
              <a:t> </a:t>
            </a:r>
            <a:r>
              <a:rPr lang="en-US" dirty="0" err="1"/>
              <a:t>açar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Sorunlar</a:t>
            </a:r>
            <a:r>
              <a:rPr lang="en-US" dirty="0"/>
              <a:t> </a:t>
            </a:r>
            <a:r>
              <a:rPr lang="en-US" dirty="0" err="1"/>
              <a:t>birlikte</a:t>
            </a:r>
            <a:r>
              <a:rPr lang="en-US" dirty="0"/>
              <a:t> </a:t>
            </a:r>
            <a:r>
              <a:rPr lang="en-US" dirty="0" err="1"/>
              <a:t>verimli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etkili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ele</a:t>
            </a:r>
            <a:r>
              <a:rPr lang="en-US" dirty="0"/>
              <a:t> </a:t>
            </a:r>
            <a:r>
              <a:rPr lang="en-US" dirty="0" err="1"/>
              <a:t>alınabilir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Ayrıca</a:t>
            </a:r>
            <a:r>
              <a:rPr lang="en-US" dirty="0"/>
              <a:t> </a:t>
            </a:r>
            <a:r>
              <a:rPr lang="en-US" dirty="0" err="1"/>
              <a:t>yeni</a:t>
            </a:r>
            <a:r>
              <a:rPr lang="en-US" dirty="0"/>
              <a:t>, </a:t>
            </a:r>
            <a:r>
              <a:rPr lang="en-US" dirty="0" err="1"/>
              <a:t>heyecan</a:t>
            </a:r>
            <a:r>
              <a:rPr lang="en-US" dirty="0"/>
              <a:t> </a:t>
            </a:r>
            <a:r>
              <a:rPr lang="en-US" dirty="0" err="1"/>
              <a:t>verici</a:t>
            </a:r>
            <a:r>
              <a:rPr lang="en-US" dirty="0"/>
              <a:t> </a:t>
            </a:r>
            <a:r>
              <a:rPr lang="en-US" dirty="0" err="1"/>
              <a:t>projeler</a:t>
            </a:r>
            <a:r>
              <a:rPr lang="en-US" dirty="0"/>
              <a:t>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oluşturulabilir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Ortak</a:t>
            </a:r>
            <a:r>
              <a:rPr lang="en-US" dirty="0"/>
              <a:t> </a:t>
            </a:r>
            <a:r>
              <a:rPr lang="en-US" dirty="0" err="1"/>
              <a:t>kaynaklar</a:t>
            </a:r>
            <a:r>
              <a:rPr lang="en-US" dirty="0"/>
              <a:t> (</a:t>
            </a:r>
            <a:r>
              <a:rPr lang="en-US" dirty="0" err="1"/>
              <a:t>sinerji</a:t>
            </a:r>
            <a:r>
              <a:rPr lang="en-US" dirty="0"/>
              <a:t> </a:t>
            </a:r>
            <a:r>
              <a:rPr lang="en-US" dirty="0" err="1"/>
              <a:t>etkileri</a:t>
            </a:r>
            <a:r>
              <a:rPr lang="en-US" dirty="0"/>
              <a:t>) </a:t>
            </a:r>
            <a:r>
              <a:rPr lang="en-US" dirty="0" err="1"/>
              <a:t>kullanılarak</a:t>
            </a:r>
            <a:r>
              <a:rPr lang="en-US" dirty="0"/>
              <a:t> </a:t>
            </a:r>
            <a:r>
              <a:rPr lang="en-US" dirty="0" err="1"/>
              <a:t>maliyet</a:t>
            </a:r>
            <a:r>
              <a:rPr lang="en-US" dirty="0"/>
              <a:t> </a:t>
            </a:r>
            <a:r>
              <a:rPr lang="en-US" dirty="0" err="1"/>
              <a:t>tasarrufu</a:t>
            </a:r>
            <a:r>
              <a:rPr lang="en-US" dirty="0"/>
              <a:t> </a:t>
            </a:r>
            <a:r>
              <a:rPr lang="en-US" dirty="0" err="1"/>
              <a:t>sağlanır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Değişim</a:t>
            </a:r>
            <a:r>
              <a:rPr lang="en-US" dirty="0"/>
              <a:t>, </a:t>
            </a:r>
            <a:r>
              <a:rPr lang="en-US" dirty="0" err="1"/>
              <a:t>kültürel</a:t>
            </a:r>
            <a:r>
              <a:rPr lang="en-US" dirty="0"/>
              <a:t> </a:t>
            </a:r>
            <a:r>
              <a:rPr lang="en-US" dirty="0" err="1"/>
              <a:t>düzeyde</a:t>
            </a:r>
            <a:r>
              <a:rPr lang="en-US" dirty="0"/>
              <a:t> </a:t>
            </a:r>
            <a:r>
              <a:rPr lang="en-US" dirty="0" err="1"/>
              <a:t>karşılıklı</a:t>
            </a:r>
            <a:r>
              <a:rPr lang="en-US" dirty="0"/>
              <a:t> </a:t>
            </a:r>
            <a:r>
              <a:rPr lang="en-US" dirty="0" err="1"/>
              <a:t>anlayışa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öğrenmeye</a:t>
            </a:r>
            <a:r>
              <a:rPr lang="en-US" dirty="0"/>
              <a:t> de </a:t>
            </a:r>
            <a:r>
              <a:rPr lang="en-US" dirty="0" err="1"/>
              <a:t>katkıda</a:t>
            </a:r>
            <a:r>
              <a:rPr lang="en-US" dirty="0"/>
              <a:t> </a:t>
            </a:r>
            <a:r>
              <a:rPr lang="en-US" dirty="0" err="1"/>
              <a:t>bulunabilir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ağ</a:t>
            </a:r>
            <a:r>
              <a:rPr lang="en-US" dirty="0"/>
              <a:t>, </a:t>
            </a:r>
            <a:r>
              <a:rPr lang="en-US" dirty="0" err="1"/>
              <a:t>kaynakları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araya</a:t>
            </a:r>
            <a:r>
              <a:rPr lang="en-US" dirty="0"/>
              <a:t> </a:t>
            </a:r>
            <a:r>
              <a:rPr lang="en-US" dirty="0" err="1"/>
              <a:t>getirerek</a:t>
            </a:r>
            <a:r>
              <a:rPr lang="en-US" dirty="0"/>
              <a:t>, </a:t>
            </a:r>
            <a:r>
              <a:rPr lang="en-US" dirty="0" err="1"/>
              <a:t>herhangi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üyenin</a:t>
            </a:r>
            <a:r>
              <a:rPr lang="en-US" dirty="0"/>
              <a:t> </a:t>
            </a:r>
            <a:r>
              <a:rPr lang="en-US" dirty="0" err="1"/>
              <a:t>kendi</a:t>
            </a:r>
            <a:r>
              <a:rPr lang="en-US" dirty="0"/>
              <a:t> </a:t>
            </a:r>
            <a:r>
              <a:rPr lang="en-US" dirty="0" err="1"/>
              <a:t>başına</a:t>
            </a:r>
            <a:r>
              <a:rPr lang="en-US" dirty="0"/>
              <a:t> </a:t>
            </a:r>
            <a:r>
              <a:rPr lang="en-US" dirty="0" err="1"/>
              <a:t>başarabileceğinden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fazlasını</a:t>
            </a:r>
            <a:r>
              <a:rPr lang="en-US" dirty="0"/>
              <a:t> </a:t>
            </a:r>
            <a:r>
              <a:rPr lang="en-US" dirty="0" err="1"/>
              <a:t>başarabilir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1F1B1DAB-210D-4284-86EC-74E6EF8DB9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Advantages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EAEC3389-D1D3-4A57-893E-D37F5230E0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818" y="4273735"/>
            <a:ext cx="1614645" cy="164313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51D83E6C-549B-44A3-8923-22B3EFBC1C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717" y="3258566"/>
            <a:ext cx="1614645" cy="183673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hasen von Netzwerke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Ağlar</a:t>
            </a:r>
            <a:r>
              <a:rPr lang="de-DE" dirty="0"/>
              <a:t> </a:t>
            </a:r>
            <a:r>
              <a:rPr lang="de-DE" dirty="0" err="1"/>
              <a:t>nasıl</a:t>
            </a:r>
            <a:r>
              <a:rPr lang="de-DE" dirty="0"/>
              <a:t> </a:t>
            </a:r>
            <a:r>
              <a:rPr lang="de-DE" dirty="0" err="1"/>
              <a:t>gelişir</a:t>
            </a:r>
            <a:r>
              <a:rPr lang="de-DE" dirty="0"/>
              <a:t>?</a:t>
            </a:r>
            <a:endParaRPr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7A7255F2-F245-4205-A24C-BEE2A5400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7 </a:t>
            </a:r>
            <a:r>
              <a:rPr lang="de-DE" dirty="0" err="1"/>
              <a:t>aşama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xmlns="" id="{D25A6EBA-242F-0E40-A6D5-83E79D6CB949}"/>
              </a:ext>
            </a:extLst>
          </p:cNvPr>
          <p:cNvSpPr txBox="1">
            <a:spLocks/>
          </p:cNvSpPr>
          <p:nvPr/>
        </p:nvSpPr>
        <p:spPr>
          <a:xfrm>
            <a:off x="1167340" y="5898501"/>
            <a:ext cx="5628956" cy="425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numCol="1" spcCol="360000" anchor="t">
            <a:noAutofit/>
          </a:bodyPr>
          <a:lstStyle>
            <a:lvl1pPr marL="285750" marR="0" indent="-28575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Yrsa" panose="020D0000000400000000" pitchFamily="34" charset="0"/>
                <a:ea typeface="+mj-ea"/>
                <a:cs typeface="+mj-cs"/>
                <a:sym typeface="Helvetica"/>
              </a:defRPr>
            </a:lvl1pPr>
            <a:lvl2pPr marL="0" marR="0" indent="2667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5429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8096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10763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25146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29718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34290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38862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marL="0" indent="0">
              <a:buNone/>
            </a:pPr>
            <a:r>
              <a:rPr lang="de-DE" sz="1000" dirty="0"/>
              <a:t>Cf. Becker, T., Dammer, I., </a:t>
            </a:r>
            <a:r>
              <a:rPr lang="de-DE" sz="1000" dirty="0" err="1"/>
              <a:t>Howaldt</a:t>
            </a:r>
            <a:r>
              <a:rPr lang="de-DE" sz="1000" dirty="0"/>
              <a:t>, J. &amp; Loose, A. (2011). </a:t>
            </a:r>
            <a:r>
              <a:rPr lang="de-DE" sz="1000" i="1" dirty="0"/>
              <a:t>Netzwerkmanagement: Mit Kooperation zum Unternehmenserfolg</a:t>
            </a:r>
            <a:r>
              <a:rPr lang="de-DE" sz="1000" dirty="0"/>
              <a:t> (3. </a:t>
            </a:r>
            <a:r>
              <a:rPr lang="de-DE" sz="1000" dirty="0" err="1"/>
              <a:t>ed</a:t>
            </a:r>
            <a:r>
              <a:rPr lang="de-DE" sz="1000" dirty="0"/>
              <a:t>.). Springer. pp. 23-34.</a:t>
            </a:r>
          </a:p>
          <a:p>
            <a:pPr marL="0" indent="0">
              <a:buNone/>
            </a:pPr>
            <a:endParaRPr lang="de-DE" sz="10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CD9D24A8-F1A5-4255-B24C-78B493C5D9A4}"/>
              </a:ext>
            </a:extLst>
          </p:cNvPr>
          <p:cNvSpPr txBox="1"/>
          <p:nvPr/>
        </p:nvSpPr>
        <p:spPr>
          <a:xfrm>
            <a:off x="1167340" y="2716482"/>
            <a:ext cx="3953935" cy="30008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de-DE" dirty="0" err="1">
                <a:latin typeface="+mj-lt"/>
              </a:rPr>
              <a:t>Fikir</a:t>
            </a:r>
            <a:endParaRPr lang="de-DE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de-DE" dirty="0" err="1">
                <a:latin typeface="+mj-lt"/>
              </a:rPr>
              <a:t>oluşturma</a:t>
            </a:r>
            <a:endParaRPr lang="de-DE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de-DE" dirty="0" err="1">
                <a:latin typeface="+mj-lt"/>
              </a:rPr>
              <a:t>anayasa</a:t>
            </a:r>
            <a:endParaRPr lang="de-DE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de-DE" dirty="0" err="1">
                <a:latin typeface="+mj-lt"/>
              </a:rPr>
              <a:t>Çalışma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dönemi</a:t>
            </a:r>
            <a:endParaRPr lang="de-DE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de-DE" dirty="0" err="1">
                <a:latin typeface="+mj-lt"/>
              </a:rPr>
              <a:t>Değerlendirme</a:t>
            </a:r>
            <a:endParaRPr lang="de-DE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de-DE" dirty="0" err="1">
                <a:latin typeface="+mj-lt"/>
              </a:rPr>
              <a:t>metamorfozlar</a:t>
            </a:r>
            <a:endParaRPr lang="de-DE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de-DE" dirty="0" err="1">
                <a:latin typeface="+mj-lt"/>
              </a:rPr>
              <a:t>Çözüm</a:t>
            </a:r>
            <a:endParaRPr kumimoji="0" lang="de-DE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Arial"/>
            </a:endParaRPr>
          </a:p>
        </p:txBody>
      </p:sp>
      <p:pic>
        <p:nvPicPr>
          <p:cNvPr id="33" name="Grafik 32" descr="Ein Bild, das Text, Silhouette enthält.&#10;&#10;Automatisch generierte Beschreibung">
            <a:extLst>
              <a:ext uri="{FF2B5EF4-FFF2-40B4-BE49-F238E27FC236}">
                <a16:creationId xmlns:a16="http://schemas.microsoft.com/office/drawing/2014/main" xmlns="" id="{9F7AA0EC-AB7E-4C29-A37E-CE7672104E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921" y="3296491"/>
            <a:ext cx="3521979" cy="271365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Entwicklung von Netzwerke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Ağların</a:t>
            </a:r>
            <a:r>
              <a:rPr lang="de-DE" dirty="0"/>
              <a:t> </a:t>
            </a:r>
            <a:r>
              <a:rPr lang="de-DE" dirty="0" err="1"/>
              <a:t>gelişimi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284E91F6-EA8C-48D8-A005-B414A945A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64" y="3428999"/>
            <a:ext cx="8248841" cy="2877769"/>
          </a:xfrm>
        </p:spPr>
        <p:txBody>
          <a:bodyPr/>
          <a:lstStyle/>
          <a:p>
            <a:r>
              <a:rPr lang="en-US" dirty="0"/>
              <a:t>To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oluşturun</a:t>
            </a:r>
            <a:r>
              <a:rPr lang="en-US" dirty="0"/>
              <a:t>, </a:t>
            </a:r>
            <a:r>
              <a:rPr lang="en-US" dirty="0" err="1"/>
              <a:t>önce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fikre</a:t>
            </a:r>
            <a:r>
              <a:rPr lang="en-US" dirty="0"/>
              <a:t> </a:t>
            </a:r>
            <a:r>
              <a:rPr lang="en-US" dirty="0" err="1"/>
              <a:t>ihtiyacınız</a:t>
            </a:r>
            <a:r>
              <a:rPr lang="en-US" dirty="0"/>
              <a:t> var.</a:t>
            </a:r>
          </a:p>
          <a:p>
            <a:r>
              <a:rPr lang="en-US" dirty="0" err="1"/>
              <a:t>Katılımcıların</a:t>
            </a:r>
            <a:r>
              <a:rPr lang="en-US" dirty="0"/>
              <a:t> </a:t>
            </a:r>
            <a:r>
              <a:rPr lang="en-US" dirty="0" err="1"/>
              <a:t>çıkarlarını</a:t>
            </a:r>
            <a:r>
              <a:rPr lang="en-US" dirty="0"/>
              <a:t>, </a:t>
            </a:r>
            <a:r>
              <a:rPr lang="en-US" dirty="0" err="1"/>
              <a:t>güdülerini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mevcut</a:t>
            </a:r>
            <a:r>
              <a:rPr lang="en-US" dirty="0"/>
              <a:t> </a:t>
            </a:r>
            <a:r>
              <a:rPr lang="en-US" dirty="0" err="1"/>
              <a:t>kaynakları</a:t>
            </a:r>
            <a:r>
              <a:rPr lang="en-US" dirty="0"/>
              <a:t> (</a:t>
            </a:r>
            <a:r>
              <a:rPr lang="en-US" dirty="0" err="1"/>
              <a:t>finansal</a:t>
            </a:r>
            <a:r>
              <a:rPr lang="en-US" dirty="0"/>
              <a:t> </a:t>
            </a:r>
            <a:r>
              <a:rPr lang="en-US" dirty="0" err="1"/>
              <a:t>olduğu</a:t>
            </a:r>
            <a:r>
              <a:rPr lang="en-US" dirty="0"/>
              <a:t>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insani</a:t>
            </a:r>
            <a:r>
              <a:rPr lang="en-US" dirty="0"/>
              <a:t>) da </a:t>
            </a:r>
            <a:r>
              <a:rPr lang="en-US" dirty="0" err="1"/>
              <a:t>hesaplayın</a:t>
            </a:r>
            <a:r>
              <a:rPr lang="en-US" dirty="0"/>
              <a:t>.</a:t>
            </a:r>
          </a:p>
          <a:p>
            <a:r>
              <a:rPr lang="en-US" dirty="0" err="1"/>
              <a:t>Bunu</a:t>
            </a:r>
            <a:r>
              <a:rPr lang="en-US" dirty="0"/>
              <a:t> </a:t>
            </a:r>
            <a:r>
              <a:rPr lang="en-US" dirty="0" err="1"/>
              <a:t>beyin</a:t>
            </a:r>
            <a:r>
              <a:rPr lang="en-US" dirty="0"/>
              <a:t> </a:t>
            </a:r>
            <a:r>
              <a:rPr lang="en-US" dirty="0" err="1"/>
              <a:t>fırtınası</a:t>
            </a:r>
            <a:r>
              <a:rPr lang="en-US" dirty="0"/>
              <a:t>, </a:t>
            </a:r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araştırması</a:t>
            </a:r>
            <a:r>
              <a:rPr lang="en-US" dirty="0"/>
              <a:t>, </a:t>
            </a:r>
            <a:r>
              <a:rPr lang="en-US" dirty="0" err="1"/>
              <a:t>danışma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değişim</a:t>
            </a:r>
            <a:r>
              <a:rPr lang="en-US" dirty="0"/>
              <a:t> </a:t>
            </a:r>
            <a:r>
              <a:rPr lang="en-US" dirty="0" err="1"/>
              <a:t>yoluyla</a:t>
            </a:r>
            <a:r>
              <a:rPr lang="en-US" dirty="0"/>
              <a:t> </a:t>
            </a:r>
            <a:r>
              <a:rPr lang="en-US" dirty="0" err="1"/>
              <a:t>yapın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İşbirliklerinin</a:t>
            </a:r>
            <a:r>
              <a:rPr lang="en-US" dirty="0"/>
              <a:t> </a:t>
            </a:r>
            <a:r>
              <a:rPr lang="en-US" dirty="0" err="1"/>
              <a:t>gelişimi</a:t>
            </a:r>
            <a:r>
              <a:rPr lang="en-US" dirty="0"/>
              <a:t> zaman </a:t>
            </a:r>
            <a:r>
              <a:rPr lang="en-US" dirty="0" err="1"/>
              <a:t>alır</a:t>
            </a:r>
            <a:r>
              <a:rPr lang="en-US" dirty="0"/>
              <a:t>.</a:t>
            </a:r>
          </a:p>
          <a:p>
            <a:r>
              <a:rPr lang="en-US" dirty="0" err="1"/>
              <a:t>İhtiyaçlarınızı</a:t>
            </a:r>
            <a:r>
              <a:rPr lang="en-US" dirty="0"/>
              <a:t> ne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kesin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bilirseniz</a:t>
            </a:r>
            <a:r>
              <a:rPr lang="en-US" dirty="0"/>
              <a:t>, </a:t>
            </a:r>
            <a:r>
              <a:rPr lang="en-US" dirty="0" err="1"/>
              <a:t>özel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ortakları</a:t>
            </a:r>
            <a:r>
              <a:rPr lang="en-US" dirty="0"/>
              <a:t> </a:t>
            </a:r>
            <a:r>
              <a:rPr lang="en-US" dirty="0" err="1"/>
              <a:t>aramak</a:t>
            </a:r>
            <a:r>
              <a:rPr lang="en-US" dirty="0"/>
              <a:t> o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kolay</a:t>
            </a:r>
            <a:r>
              <a:rPr lang="en-US" dirty="0"/>
              <a:t> </a:t>
            </a:r>
            <a:r>
              <a:rPr lang="en-US" dirty="0" err="1"/>
              <a:t>olacaktır</a:t>
            </a:r>
            <a:r>
              <a:rPr lang="en-US" dirty="0"/>
              <a:t> - </a:t>
            </a:r>
            <a:r>
              <a:rPr lang="en-US" dirty="0" err="1"/>
              <a:t>ortak</a:t>
            </a:r>
            <a:r>
              <a:rPr lang="en-US" dirty="0"/>
              <a:t> </a:t>
            </a:r>
            <a:r>
              <a:rPr lang="en-US" dirty="0" err="1"/>
              <a:t>profillerini</a:t>
            </a:r>
            <a:r>
              <a:rPr lang="en-US" dirty="0"/>
              <a:t> </a:t>
            </a:r>
            <a:r>
              <a:rPr lang="en-US" dirty="0" err="1"/>
              <a:t>formüle</a:t>
            </a:r>
            <a:r>
              <a:rPr lang="en-US" dirty="0"/>
              <a:t> </a:t>
            </a:r>
            <a:r>
              <a:rPr lang="en-US" dirty="0" err="1"/>
              <a:t>edin</a:t>
            </a:r>
            <a:r>
              <a:rPr lang="en-US" dirty="0"/>
              <a:t>.</a:t>
            </a:r>
          </a:p>
          <a:p>
            <a:r>
              <a:rPr lang="en-US" dirty="0" err="1"/>
              <a:t>Dernekler</a:t>
            </a:r>
            <a:r>
              <a:rPr lang="en-US" dirty="0"/>
              <a:t>, </a:t>
            </a:r>
            <a:r>
              <a:rPr lang="en-US" dirty="0" err="1"/>
              <a:t>odalar</a:t>
            </a:r>
            <a:r>
              <a:rPr lang="en-US" dirty="0"/>
              <a:t>, </a:t>
            </a:r>
            <a:r>
              <a:rPr lang="en-US" dirty="0" err="1"/>
              <a:t>diğer</a:t>
            </a:r>
            <a:r>
              <a:rPr lang="en-US" dirty="0"/>
              <a:t> </a:t>
            </a:r>
            <a:r>
              <a:rPr lang="en-US" dirty="0" err="1"/>
              <a:t>ağlar</a:t>
            </a:r>
            <a:r>
              <a:rPr lang="en-US" dirty="0"/>
              <a:t> vb.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kişisel</a:t>
            </a:r>
            <a:r>
              <a:rPr lang="en-US" dirty="0"/>
              <a:t> </a:t>
            </a:r>
            <a:r>
              <a:rPr lang="en-US" dirty="0" err="1"/>
              <a:t>görüşmeler</a:t>
            </a:r>
            <a:r>
              <a:rPr lang="en-US" dirty="0"/>
              <a:t> </a:t>
            </a:r>
            <a:r>
              <a:rPr lang="en-US" dirty="0" err="1"/>
              <a:t>yapın</a:t>
            </a:r>
            <a:r>
              <a:rPr lang="en-US" dirty="0"/>
              <a:t>.</a:t>
            </a:r>
          </a:p>
          <a:p>
            <a:r>
              <a:rPr lang="en-US" dirty="0" err="1"/>
              <a:t>Güvendiğiniz</a:t>
            </a:r>
            <a:r>
              <a:rPr lang="en-US" dirty="0"/>
              <a:t> </a:t>
            </a:r>
            <a:r>
              <a:rPr lang="en-US" dirty="0" err="1"/>
              <a:t>işbirliği</a:t>
            </a:r>
            <a:r>
              <a:rPr lang="en-US" dirty="0"/>
              <a:t> </a:t>
            </a:r>
            <a:r>
              <a:rPr lang="en-US" dirty="0" err="1"/>
              <a:t>ortaklarını</a:t>
            </a:r>
            <a:r>
              <a:rPr lang="en-US" dirty="0"/>
              <a:t> </a:t>
            </a:r>
            <a:r>
              <a:rPr lang="en-US" dirty="0" err="1"/>
              <a:t>arayın</a:t>
            </a:r>
            <a:r>
              <a:rPr lang="en-US" dirty="0"/>
              <a:t>.</a:t>
            </a:r>
          </a:p>
          <a:p>
            <a:r>
              <a:rPr lang="en-US" dirty="0"/>
              <a:t>Mali </a:t>
            </a:r>
            <a:r>
              <a:rPr lang="en-US" dirty="0" err="1"/>
              <a:t>yönleri</a:t>
            </a:r>
            <a:r>
              <a:rPr lang="en-US" dirty="0"/>
              <a:t> </a:t>
            </a:r>
            <a:r>
              <a:rPr lang="en-US" dirty="0" err="1"/>
              <a:t>önceden</a:t>
            </a:r>
            <a:r>
              <a:rPr lang="en-US" dirty="0"/>
              <a:t> </a:t>
            </a:r>
            <a:r>
              <a:rPr lang="en-US" dirty="0" err="1"/>
              <a:t>netleştirin</a:t>
            </a:r>
            <a:r>
              <a:rPr lang="en-US" dirty="0"/>
              <a:t>.</a:t>
            </a:r>
          </a:p>
          <a:p>
            <a:r>
              <a:rPr lang="en-US" dirty="0" err="1"/>
              <a:t>Reklam</a:t>
            </a:r>
            <a:r>
              <a:rPr lang="en-US" dirty="0"/>
              <a:t> </a:t>
            </a:r>
            <a:r>
              <a:rPr lang="en-US" dirty="0" err="1"/>
              <a:t>medyası</a:t>
            </a:r>
            <a:r>
              <a:rPr lang="en-US" dirty="0"/>
              <a:t> (el </a:t>
            </a:r>
            <a:r>
              <a:rPr lang="en-US" dirty="0" err="1"/>
              <a:t>ilanları</a:t>
            </a:r>
            <a:r>
              <a:rPr lang="en-US" dirty="0"/>
              <a:t>, </a:t>
            </a:r>
            <a:r>
              <a:rPr lang="en-US" dirty="0" err="1"/>
              <a:t>çevrimiçi</a:t>
            </a:r>
            <a:r>
              <a:rPr lang="en-US" dirty="0"/>
              <a:t> </a:t>
            </a:r>
            <a:r>
              <a:rPr lang="en-US" dirty="0" err="1"/>
              <a:t>reklamlar</a:t>
            </a:r>
            <a:r>
              <a:rPr lang="en-US" dirty="0"/>
              <a:t>, LinkedIn </a:t>
            </a:r>
            <a:r>
              <a:rPr lang="en-US" dirty="0" err="1"/>
              <a:t>grupları</a:t>
            </a:r>
            <a:r>
              <a:rPr lang="en-US" dirty="0"/>
              <a:t>) </a:t>
            </a:r>
            <a:r>
              <a:rPr lang="en-US" dirty="0" err="1"/>
              <a:t>çizim</a:t>
            </a:r>
            <a:r>
              <a:rPr lang="en-US" dirty="0"/>
              <a:t> </a:t>
            </a:r>
            <a:r>
              <a:rPr lang="en-US" dirty="0" err="1"/>
              <a:t>yapmaya</a:t>
            </a:r>
            <a:r>
              <a:rPr lang="en-US" dirty="0"/>
              <a:t> </a:t>
            </a:r>
            <a:r>
              <a:rPr lang="en-US" dirty="0" err="1"/>
              <a:t>yardımcı</a:t>
            </a:r>
            <a:r>
              <a:rPr lang="en-US" dirty="0"/>
              <a:t> </a:t>
            </a:r>
            <a:r>
              <a:rPr lang="en-US" dirty="0" err="1"/>
              <a:t>olur</a:t>
            </a:r>
            <a:r>
              <a:rPr lang="en-US" dirty="0"/>
              <a:t> attention </a:t>
            </a:r>
            <a:r>
              <a:rPr lang="en-US" dirty="0"/>
              <a:t>to yourself.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A73BF12E-40C6-4EEC-A8E5-724C68B6AE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/>
              <a:t>Fikir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tr-TR" dirty="0" smtClean="0"/>
              <a:t>oluşturma</a:t>
            </a:r>
            <a:endParaRPr lang="de-DE" dirty="0"/>
          </a:p>
        </p:txBody>
      </p:sp>
      <p:sp>
        <p:nvSpPr>
          <p:cNvPr id="78" name="in 4 Phasen (1/4)"/>
          <p:cNvSpPr txBox="1"/>
          <p:nvPr/>
        </p:nvSpPr>
        <p:spPr>
          <a:xfrm>
            <a:off x="719667" y="1147071"/>
            <a:ext cx="7195654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xmlns="" id="{6B265D03-8E61-4B37-AA1E-5B1E72BFB230}"/>
              </a:ext>
            </a:extLst>
          </p:cNvPr>
          <p:cNvSpPr txBox="1"/>
          <p:nvPr/>
        </p:nvSpPr>
        <p:spPr>
          <a:xfrm>
            <a:off x="612293" y="2711345"/>
            <a:ext cx="2785535" cy="4554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de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n-ea"/>
                <a:cs typeface="+mn-cs"/>
                <a:sym typeface="Arial"/>
              </a:rPr>
              <a:t>1. </a:t>
            </a:r>
            <a:r>
              <a:rPr lang="de-DE" dirty="0" err="1">
                <a:latin typeface="+mj-lt"/>
              </a:rPr>
              <a:t>Fikir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ve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başlangıç</a:t>
            </a:r>
            <a:endParaRPr kumimoji="0" lang="de-DE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Arial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xmlns="" id="{616F3194-FCF6-443D-AD2B-9B1EAAB08319}"/>
              </a:ext>
            </a:extLst>
          </p:cNvPr>
          <p:cNvSpPr txBox="1"/>
          <p:nvPr/>
        </p:nvSpPr>
        <p:spPr>
          <a:xfrm>
            <a:off x="3505200" y="2711189"/>
            <a:ext cx="2971800" cy="4554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+mj-lt"/>
              </a:rPr>
              <a:t>2. </a:t>
            </a:r>
            <a:r>
              <a:rPr lang="de-DE" dirty="0" err="1">
                <a:latin typeface="+mj-lt"/>
              </a:rPr>
              <a:t>işbirliklerinin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geliştirilmesi</a:t>
            </a:r>
            <a:endParaRPr lang="de-DE" dirty="0">
              <a:latin typeface="+mj-lt"/>
            </a:endParaRPr>
          </a:p>
        </p:txBody>
      </p:sp>
      <p:pic>
        <p:nvPicPr>
          <p:cNvPr id="57" name="Grafik 56">
            <a:extLst>
              <a:ext uri="{FF2B5EF4-FFF2-40B4-BE49-F238E27FC236}">
                <a16:creationId xmlns:a16="http://schemas.microsoft.com/office/drawing/2014/main" xmlns="" id="{E5B41438-5BC4-446A-BE8C-E0E2A8F3F0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694" y="2271674"/>
            <a:ext cx="2318327" cy="287777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Entwicklung von Netzwerke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Ağların</a:t>
            </a:r>
            <a:r>
              <a:rPr lang="de-DE" dirty="0"/>
              <a:t> </a:t>
            </a:r>
            <a:r>
              <a:rPr lang="de-DE" dirty="0" err="1"/>
              <a:t>gelişimi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80C181FF-3D30-4D07-AFEE-840238978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67" y="3345876"/>
            <a:ext cx="8248841" cy="3114688"/>
          </a:xfrm>
        </p:spPr>
        <p:txBody>
          <a:bodyPr/>
          <a:lstStyle/>
          <a:p>
            <a:r>
              <a:rPr lang="en-US" dirty="0" err="1"/>
              <a:t>Ağın</a:t>
            </a:r>
            <a:r>
              <a:rPr lang="en-US" dirty="0"/>
              <a:t> </a:t>
            </a:r>
            <a:r>
              <a:rPr lang="en-US" dirty="0" err="1"/>
              <a:t>temeli</a:t>
            </a:r>
            <a:r>
              <a:rPr lang="en-US" dirty="0"/>
              <a:t> </a:t>
            </a:r>
            <a:r>
              <a:rPr lang="en-US" dirty="0" err="1"/>
              <a:t>içeride</a:t>
            </a:r>
            <a:r>
              <a:rPr lang="en-US" dirty="0"/>
              <a:t> (</a:t>
            </a:r>
            <a:r>
              <a:rPr lang="en-US" dirty="0" err="1"/>
              <a:t>kimlik</a:t>
            </a:r>
            <a:r>
              <a:rPr lang="en-US" dirty="0"/>
              <a:t>)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dışarıda</a:t>
            </a:r>
            <a:r>
              <a:rPr lang="en-US" dirty="0"/>
              <a:t> (</a:t>
            </a:r>
            <a:r>
              <a:rPr lang="en-US" dirty="0" err="1"/>
              <a:t>kamusal</a:t>
            </a:r>
            <a:r>
              <a:rPr lang="en-US" dirty="0"/>
              <a:t> </a:t>
            </a:r>
            <a:r>
              <a:rPr lang="en-US" dirty="0" err="1"/>
              <a:t>görünüm</a:t>
            </a:r>
            <a:r>
              <a:rPr lang="en-US" dirty="0"/>
              <a:t>) </a:t>
            </a:r>
            <a:r>
              <a:rPr lang="en-US" dirty="0" err="1"/>
              <a:t>gerçekleşir</a:t>
            </a:r>
            <a:r>
              <a:rPr lang="en-US" dirty="0"/>
              <a:t>.</a:t>
            </a:r>
          </a:p>
          <a:p>
            <a:r>
              <a:rPr lang="en-US" dirty="0" err="1"/>
              <a:t>Ortak</a:t>
            </a:r>
            <a:r>
              <a:rPr lang="en-US" dirty="0"/>
              <a:t> </a:t>
            </a:r>
            <a:r>
              <a:rPr lang="en-US" dirty="0" err="1"/>
              <a:t>hedefler</a:t>
            </a:r>
            <a:r>
              <a:rPr lang="en-US" dirty="0"/>
              <a:t>, </a:t>
            </a:r>
            <a:r>
              <a:rPr lang="en-US" dirty="0" err="1"/>
              <a:t>yapılar</a:t>
            </a:r>
            <a:r>
              <a:rPr lang="en-US" dirty="0"/>
              <a:t>, </a:t>
            </a:r>
            <a:r>
              <a:rPr lang="en-US" dirty="0" err="1"/>
              <a:t>kurallar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ortak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misyon</a:t>
            </a:r>
            <a:r>
              <a:rPr lang="en-US" dirty="0"/>
              <a:t> </a:t>
            </a:r>
            <a:r>
              <a:rPr lang="en-US" dirty="0" err="1"/>
              <a:t>beyanı</a:t>
            </a:r>
            <a:r>
              <a:rPr lang="en-US" dirty="0"/>
              <a:t> </a:t>
            </a:r>
            <a:r>
              <a:rPr lang="en-US" dirty="0" err="1"/>
              <a:t>üzerinde</a:t>
            </a:r>
            <a:r>
              <a:rPr lang="en-US" dirty="0"/>
              <a:t> </a:t>
            </a:r>
            <a:r>
              <a:rPr lang="en-US" dirty="0" err="1"/>
              <a:t>anlaşın</a:t>
            </a:r>
            <a:r>
              <a:rPr lang="en-US" dirty="0"/>
              <a:t>.</a:t>
            </a:r>
          </a:p>
          <a:p>
            <a:r>
              <a:rPr lang="en-US" dirty="0" err="1"/>
              <a:t>Vakıf</a:t>
            </a:r>
            <a:r>
              <a:rPr lang="en-US" dirty="0"/>
              <a:t>,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başlangıç</a:t>
            </a:r>
            <a:r>
              <a:rPr lang="en-US" dirty="0"/>
              <a:t> </a:t>
            </a:r>
            <a:r>
              <a:rPr lang="en-US" dirty="0" err="1"/>
              <a:t>toplantısı</a:t>
            </a:r>
            <a:r>
              <a:rPr lang="en-US" dirty="0"/>
              <a:t>, </a:t>
            </a:r>
            <a:r>
              <a:rPr lang="en-US" dirty="0" err="1"/>
              <a:t>resmi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etkinlik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sürekli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gerçekleşebilir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Ortak</a:t>
            </a:r>
            <a:r>
              <a:rPr lang="en-US" dirty="0"/>
              <a:t> </a:t>
            </a:r>
            <a:r>
              <a:rPr lang="en-US" dirty="0" err="1"/>
              <a:t>hedeflere</a:t>
            </a:r>
            <a:r>
              <a:rPr lang="en-US" dirty="0"/>
              <a:t> </a:t>
            </a:r>
            <a:r>
              <a:rPr lang="en-US" dirty="0" err="1"/>
              <a:t>ulaşmak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işbirliği</a:t>
            </a:r>
            <a:r>
              <a:rPr lang="en-US" dirty="0"/>
              <a:t> </a:t>
            </a:r>
            <a:r>
              <a:rPr lang="en-US" dirty="0" err="1"/>
              <a:t>yapın</a:t>
            </a:r>
            <a:r>
              <a:rPr lang="en-US" dirty="0"/>
              <a:t>.</a:t>
            </a:r>
          </a:p>
          <a:p>
            <a:r>
              <a:rPr lang="en-US" dirty="0" err="1"/>
              <a:t>İşbirliği</a:t>
            </a:r>
            <a:r>
              <a:rPr lang="en-US" dirty="0"/>
              <a:t>, </a:t>
            </a:r>
            <a:r>
              <a:rPr lang="en-US" dirty="0" err="1"/>
              <a:t>diğer</a:t>
            </a:r>
            <a:r>
              <a:rPr lang="en-US" dirty="0"/>
              <a:t> </a:t>
            </a:r>
            <a:r>
              <a:rPr lang="en-US" dirty="0" err="1"/>
              <a:t>şeylerin</a:t>
            </a:r>
            <a:r>
              <a:rPr lang="en-US" dirty="0"/>
              <a:t> </a:t>
            </a:r>
            <a:r>
              <a:rPr lang="en-US" dirty="0" err="1"/>
              <a:t>yanı</a:t>
            </a:r>
            <a:r>
              <a:rPr lang="en-US" dirty="0"/>
              <a:t> </a:t>
            </a:r>
            <a:r>
              <a:rPr lang="en-US" dirty="0" err="1"/>
              <a:t>sıra</a:t>
            </a:r>
            <a:r>
              <a:rPr lang="en-US" dirty="0"/>
              <a:t> </a:t>
            </a:r>
            <a:r>
              <a:rPr lang="en-US" dirty="0" err="1"/>
              <a:t>ekiplerin</a:t>
            </a:r>
            <a:r>
              <a:rPr lang="en-US" dirty="0"/>
              <a:t> </a:t>
            </a:r>
            <a:r>
              <a:rPr lang="en-US" dirty="0" err="1"/>
              <a:t>koordinasyonunu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gelişimini</a:t>
            </a:r>
            <a:r>
              <a:rPr lang="en-US" dirty="0"/>
              <a:t>, </a:t>
            </a:r>
            <a:r>
              <a:rPr lang="en-US" dirty="0" err="1"/>
              <a:t>verimli</a:t>
            </a:r>
            <a:r>
              <a:rPr lang="en-US" dirty="0"/>
              <a:t> </a:t>
            </a:r>
            <a:r>
              <a:rPr lang="en-US" dirty="0" err="1"/>
              <a:t>iletişimi</a:t>
            </a:r>
            <a:r>
              <a:rPr lang="en-US" dirty="0"/>
              <a:t>, </a:t>
            </a:r>
            <a:r>
              <a:rPr lang="en-US" dirty="0" err="1"/>
              <a:t>çatışma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yönetimini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karşılıklı</a:t>
            </a:r>
            <a:r>
              <a:rPr lang="en-US" dirty="0"/>
              <a:t> </a:t>
            </a:r>
            <a:r>
              <a:rPr lang="en-US" dirty="0" err="1"/>
              <a:t>güveni</a:t>
            </a:r>
            <a:r>
              <a:rPr lang="en-US" dirty="0"/>
              <a:t> </a:t>
            </a:r>
            <a:r>
              <a:rPr lang="en-US" dirty="0" err="1"/>
              <a:t>içerir</a:t>
            </a:r>
            <a:r>
              <a:rPr lang="en-US" dirty="0"/>
              <a:t>.</a:t>
            </a:r>
          </a:p>
          <a:p>
            <a:r>
              <a:rPr lang="en-US" dirty="0" err="1"/>
              <a:t>Araç</a:t>
            </a:r>
            <a:r>
              <a:rPr lang="en-US" dirty="0"/>
              <a:t> </a:t>
            </a:r>
            <a:r>
              <a:rPr lang="en-US" dirty="0" err="1"/>
              <a:t>setimiz</a:t>
            </a:r>
            <a:r>
              <a:rPr lang="en-US" dirty="0"/>
              <a:t> </a:t>
            </a:r>
            <a:r>
              <a:rPr lang="en-US" dirty="0" err="1"/>
              <a:t>sizi</a:t>
            </a:r>
            <a:r>
              <a:rPr lang="en-US" dirty="0"/>
              <a:t>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konuda</a:t>
            </a:r>
            <a:r>
              <a:rPr lang="en-US" dirty="0"/>
              <a:t> </a:t>
            </a:r>
            <a:r>
              <a:rPr lang="en-US" dirty="0" err="1"/>
              <a:t>destekler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Düzenli</a:t>
            </a:r>
            <a:r>
              <a:rPr lang="en-US" dirty="0"/>
              <a:t> </a:t>
            </a:r>
            <a:r>
              <a:rPr lang="en-US" dirty="0" err="1"/>
              <a:t>değerlendirme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yansıtma</a:t>
            </a:r>
            <a:r>
              <a:rPr lang="en-US" dirty="0"/>
              <a:t>, </a:t>
            </a:r>
            <a:r>
              <a:rPr lang="en-US" dirty="0" err="1"/>
              <a:t>krizleri</a:t>
            </a:r>
            <a:r>
              <a:rPr lang="en-US" dirty="0"/>
              <a:t> </a:t>
            </a:r>
            <a:r>
              <a:rPr lang="en-US" dirty="0" err="1"/>
              <a:t>erken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aşamada</a:t>
            </a:r>
            <a:r>
              <a:rPr lang="en-US" dirty="0"/>
              <a:t> </a:t>
            </a:r>
            <a:r>
              <a:rPr lang="en-US" dirty="0" err="1"/>
              <a:t>gösterebilir</a:t>
            </a:r>
            <a:r>
              <a:rPr lang="en-US" dirty="0"/>
              <a:t> (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onları</a:t>
            </a:r>
            <a:r>
              <a:rPr lang="en-US" dirty="0"/>
              <a:t> </a:t>
            </a:r>
            <a:r>
              <a:rPr lang="en-US" dirty="0" err="1"/>
              <a:t>önleyebilir</a:t>
            </a:r>
            <a:r>
              <a:rPr lang="en-US" dirty="0"/>
              <a:t>).</a:t>
            </a:r>
          </a:p>
          <a:p>
            <a:r>
              <a:rPr lang="en-US" dirty="0"/>
              <a:t>Bu, </a:t>
            </a:r>
            <a:r>
              <a:rPr lang="en-US" dirty="0" err="1"/>
              <a:t>işbirliğini</a:t>
            </a:r>
            <a:r>
              <a:rPr lang="en-US" dirty="0"/>
              <a:t>, </a:t>
            </a:r>
            <a:r>
              <a:rPr lang="en-US" dirty="0" err="1"/>
              <a:t>üye</a:t>
            </a:r>
            <a:r>
              <a:rPr lang="en-US" dirty="0"/>
              <a:t> </a:t>
            </a:r>
            <a:r>
              <a:rPr lang="en-US" dirty="0" err="1"/>
              <a:t>memnuniyetini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iş</a:t>
            </a:r>
            <a:r>
              <a:rPr lang="en-US" dirty="0"/>
              <a:t> </a:t>
            </a:r>
            <a:r>
              <a:rPr lang="en-US" dirty="0" err="1"/>
              <a:t>kalitesini</a:t>
            </a:r>
            <a:r>
              <a:rPr lang="en-US" dirty="0"/>
              <a:t> optimize </a:t>
            </a:r>
            <a:r>
              <a:rPr lang="en-US" dirty="0" err="1"/>
              <a:t>eder</a:t>
            </a:r>
            <a:r>
              <a:rPr lang="en-US" dirty="0"/>
              <a:t>.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632A528F-AD69-40C7-BBC1-D15A94D82E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4415752" cy="353493"/>
          </a:xfrm>
        </p:spPr>
        <p:txBody>
          <a:bodyPr>
            <a:normAutofit lnSpcReduction="10000"/>
          </a:bodyPr>
          <a:lstStyle/>
          <a:p>
            <a:r>
              <a:rPr lang="de-DE" dirty="0" err="1"/>
              <a:t>Kuruluş</a:t>
            </a:r>
            <a:r>
              <a:rPr lang="de-DE" dirty="0"/>
              <a:t>, </a:t>
            </a:r>
            <a:r>
              <a:rPr lang="de-DE" dirty="0" err="1"/>
              <a:t>çalışma</a:t>
            </a:r>
            <a:r>
              <a:rPr lang="de-DE" dirty="0"/>
              <a:t> </a:t>
            </a:r>
            <a:r>
              <a:rPr lang="de-DE" dirty="0" err="1"/>
              <a:t>süresi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değerlendirme</a:t>
            </a:r>
            <a:endParaRPr lang="de-DE" dirty="0"/>
          </a:p>
        </p:txBody>
      </p:sp>
      <p:sp>
        <p:nvSpPr>
          <p:cNvPr id="83" name="in 4 Phasen (2/4)"/>
          <p:cNvSpPr txBox="1"/>
          <p:nvPr/>
        </p:nvSpPr>
        <p:spPr>
          <a:xfrm>
            <a:off x="719667" y="1147071"/>
            <a:ext cx="7195654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0C083808-3581-4CDB-9A23-B4EE409ED487}"/>
              </a:ext>
            </a:extLst>
          </p:cNvPr>
          <p:cNvSpPr txBox="1"/>
          <p:nvPr/>
        </p:nvSpPr>
        <p:spPr>
          <a:xfrm>
            <a:off x="612293" y="2716022"/>
            <a:ext cx="238808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de-DE" dirty="0">
                <a:latin typeface="+mj-lt"/>
              </a:rPr>
              <a:t>3</a:t>
            </a:r>
            <a:r>
              <a:rPr kumimoji="0" lang="de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n-ea"/>
                <a:cs typeface="+mn-cs"/>
                <a:sym typeface="Arial"/>
              </a:rPr>
              <a:t>. </a:t>
            </a:r>
            <a:r>
              <a:rPr lang="de-DE" dirty="0" err="1">
                <a:latin typeface="+mj-lt"/>
              </a:rPr>
              <a:t>Ağın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yapısı</a:t>
            </a:r>
            <a:endParaRPr kumimoji="0" lang="de-DE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Arial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B6702DA0-F367-48C8-A17D-D50568383278}"/>
              </a:ext>
            </a:extLst>
          </p:cNvPr>
          <p:cNvSpPr txBox="1"/>
          <p:nvPr/>
        </p:nvSpPr>
        <p:spPr>
          <a:xfrm>
            <a:off x="3505200" y="2715867"/>
            <a:ext cx="2200275" cy="4554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+mj-lt"/>
              </a:rPr>
              <a:t>4. </a:t>
            </a:r>
            <a:r>
              <a:rPr lang="de-DE" dirty="0" err="1">
                <a:latin typeface="+mj-lt"/>
              </a:rPr>
              <a:t>Çalışma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dönemi</a:t>
            </a:r>
            <a:endParaRPr lang="de-DE" dirty="0">
              <a:latin typeface="+mj-lt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E95D2803-9536-4B92-B544-D4E3F7CE60F7}"/>
              </a:ext>
            </a:extLst>
          </p:cNvPr>
          <p:cNvSpPr txBox="1"/>
          <p:nvPr/>
        </p:nvSpPr>
        <p:spPr>
          <a:xfrm>
            <a:off x="6353177" y="2716023"/>
            <a:ext cx="3339040" cy="4554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+mj-lt"/>
              </a:rPr>
              <a:t>5</a:t>
            </a:r>
            <a:r>
              <a:rPr kumimoji="0" lang="de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n-ea"/>
                <a:cs typeface="+mn-cs"/>
                <a:sym typeface="Arial"/>
              </a:rPr>
              <a:t>. </a:t>
            </a:r>
            <a:r>
              <a:rPr lang="de-DE" dirty="0" err="1">
                <a:latin typeface="+mj-lt"/>
              </a:rPr>
              <a:t>İşbirliğinin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değerlendirilmesi</a:t>
            </a:r>
            <a:endParaRPr kumimoji="0" lang="de-DE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Arial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xmlns="" id="{B3C88F45-B4A6-4764-AABD-34F735CB00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694" y="2290146"/>
            <a:ext cx="3422615" cy="334089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Entwicklung von Netzwerke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Ağların</a:t>
            </a:r>
            <a:r>
              <a:rPr lang="de-DE" dirty="0"/>
              <a:t> </a:t>
            </a:r>
            <a:r>
              <a:rPr lang="de-DE" dirty="0" err="1"/>
              <a:t>gelişimi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DA8AA93C-9168-4DA7-A878-04B75B730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64" y="3438524"/>
            <a:ext cx="8248841" cy="3123415"/>
          </a:xfrm>
        </p:spPr>
        <p:txBody>
          <a:bodyPr/>
          <a:lstStyle/>
          <a:p>
            <a:r>
              <a:rPr lang="en-US" dirty="0" err="1"/>
              <a:t>Değerlendirmeden</a:t>
            </a:r>
            <a:r>
              <a:rPr lang="en-US" dirty="0"/>
              <a:t> </a:t>
            </a:r>
            <a:r>
              <a:rPr lang="en-US" dirty="0" err="1"/>
              <a:t>sonra</a:t>
            </a:r>
            <a:r>
              <a:rPr lang="en-US" dirty="0"/>
              <a:t> </a:t>
            </a:r>
            <a:r>
              <a:rPr lang="en-US" dirty="0" err="1"/>
              <a:t>hedefleri</a:t>
            </a:r>
            <a:r>
              <a:rPr lang="en-US" dirty="0"/>
              <a:t>, </a:t>
            </a:r>
            <a:r>
              <a:rPr lang="en-US" dirty="0" err="1"/>
              <a:t>görevleri</a:t>
            </a:r>
            <a:r>
              <a:rPr lang="en-US" dirty="0"/>
              <a:t>, </a:t>
            </a:r>
            <a:r>
              <a:rPr lang="en-US" dirty="0" err="1"/>
              <a:t>süreçleri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yapıları</a:t>
            </a:r>
            <a:r>
              <a:rPr lang="en-US" dirty="0"/>
              <a:t> </a:t>
            </a:r>
            <a:r>
              <a:rPr lang="en-US" dirty="0" err="1"/>
              <a:t>ayarlamak</a:t>
            </a:r>
            <a:r>
              <a:rPr lang="en-US" dirty="0"/>
              <a:t> </a:t>
            </a:r>
            <a:r>
              <a:rPr lang="en-US" dirty="0" err="1"/>
              <a:t>gerekebilir</a:t>
            </a:r>
            <a:r>
              <a:rPr lang="en-US" dirty="0"/>
              <a:t>.</a:t>
            </a:r>
          </a:p>
          <a:p>
            <a:r>
              <a:rPr lang="en-US" dirty="0" err="1"/>
              <a:t>Araçlarımız</a:t>
            </a:r>
            <a:r>
              <a:rPr lang="en-US" dirty="0"/>
              <a:t> (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sonraki</a:t>
            </a:r>
            <a:r>
              <a:rPr lang="en-US" dirty="0"/>
              <a:t> </a:t>
            </a:r>
            <a:r>
              <a:rPr lang="en-US" dirty="0" err="1"/>
              <a:t>slayta</a:t>
            </a:r>
            <a:r>
              <a:rPr lang="en-US" dirty="0"/>
              <a:t> </a:t>
            </a:r>
            <a:r>
              <a:rPr lang="en-US" dirty="0" err="1"/>
              <a:t>bakın</a:t>
            </a:r>
            <a:r>
              <a:rPr lang="en-US" dirty="0"/>
              <a:t>) </a:t>
            </a:r>
            <a:r>
              <a:rPr lang="en-US" dirty="0" err="1"/>
              <a:t>burada</a:t>
            </a:r>
            <a:r>
              <a:rPr lang="en-US" dirty="0"/>
              <a:t> </a:t>
            </a:r>
            <a:r>
              <a:rPr lang="en-US" dirty="0" err="1"/>
              <a:t>yardımcı</a:t>
            </a:r>
            <a:r>
              <a:rPr lang="en-US" dirty="0"/>
              <a:t> </a:t>
            </a:r>
            <a:r>
              <a:rPr lang="en-US" dirty="0" err="1"/>
              <a:t>olabilir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/>
              <a:t>işbirliğinin</a:t>
            </a:r>
            <a:r>
              <a:rPr lang="en-US" dirty="0"/>
              <a:t> </a:t>
            </a:r>
            <a:r>
              <a:rPr lang="en-US" dirty="0" err="1"/>
              <a:t>sona</a:t>
            </a:r>
            <a:r>
              <a:rPr lang="en-US" dirty="0"/>
              <a:t> </a:t>
            </a:r>
            <a:r>
              <a:rPr lang="en-US" dirty="0" err="1"/>
              <a:t>ermesinin</a:t>
            </a:r>
            <a:r>
              <a:rPr lang="en-US" dirty="0"/>
              <a:t> </a:t>
            </a:r>
            <a:r>
              <a:rPr lang="en-US" dirty="0" err="1"/>
              <a:t>birçok</a:t>
            </a:r>
            <a:r>
              <a:rPr lang="en-US" dirty="0"/>
              <a:t> </a:t>
            </a:r>
            <a:r>
              <a:rPr lang="en-US" dirty="0" err="1"/>
              <a:t>nedeni</a:t>
            </a:r>
            <a:r>
              <a:rPr lang="en-US" dirty="0"/>
              <a:t> </a:t>
            </a:r>
            <a:r>
              <a:rPr lang="en-US" dirty="0" err="1"/>
              <a:t>vardır</a:t>
            </a:r>
            <a:r>
              <a:rPr lang="en-US" dirty="0"/>
              <a:t>.</a:t>
            </a:r>
          </a:p>
          <a:p>
            <a:r>
              <a:rPr lang="en-US" dirty="0" err="1"/>
              <a:t>Bundan</a:t>
            </a:r>
            <a:r>
              <a:rPr lang="en-US" dirty="0"/>
              <a:t> </a:t>
            </a:r>
            <a:r>
              <a:rPr lang="en-US" dirty="0" err="1"/>
              <a:t>bağımsız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, son </a:t>
            </a:r>
            <a:r>
              <a:rPr lang="en-US" dirty="0" err="1"/>
              <a:t>saygılı</a:t>
            </a:r>
            <a:r>
              <a:rPr lang="en-US" dirty="0"/>
              <a:t> </a:t>
            </a:r>
            <a:r>
              <a:rPr lang="en-US" dirty="0" err="1"/>
              <a:t>olmalı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resmi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belgelenmelidir</a:t>
            </a:r>
            <a:r>
              <a:rPr lang="en-US" dirty="0"/>
              <a:t>.</a:t>
            </a:r>
          </a:p>
          <a:p>
            <a:r>
              <a:rPr lang="en-US" dirty="0" err="1"/>
              <a:t>Ortak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değerlendirme</a:t>
            </a:r>
            <a:r>
              <a:rPr lang="en-US" dirty="0"/>
              <a:t> (</a:t>
            </a:r>
            <a:r>
              <a:rPr lang="en-US" dirty="0" err="1"/>
              <a:t>çalıştay</a:t>
            </a:r>
            <a:r>
              <a:rPr lang="en-US" dirty="0"/>
              <a:t>, </a:t>
            </a:r>
            <a:r>
              <a:rPr lang="en-US" dirty="0" err="1"/>
              <a:t>tartışmalar</a:t>
            </a:r>
            <a:r>
              <a:rPr lang="en-US" dirty="0"/>
              <a:t>) </a:t>
            </a:r>
            <a:r>
              <a:rPr lang="en-US" dirty="0" err="1"/>
              <a:t>gelecek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"</a:t>
            </a:r>
            <a:r>
              <a:rPr lang="en-US" dirty="0" err="1"/>
              <a:t>çıkarılan</a:t>
            </a:r>
            <a:r>
              <a:rPr lang="en-US" dirty="0"/>
              <a:t> </a:t>
            </a:r>
            <a:r>
              <a:rPr lang="en-US" dirty="0" err="1"/>
              <a:t>dersleri</a:t>
            </a:r>
            <a:r>
              <a:rPr lang="en-US" dirty="0"/>
              <a:t>" </a:t>
            </a:r>
            <a:r>
              <a:rPr lang="en-US" dirty="0" err="1"/>
              <a:t>toplamak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faydalı</a:t>
            </a:r>
            <a:r>
              <a:rPr lang="en-US" dirty="0"/>
              <a:t> </a:t>
            </a:r>
            <a:r>
              <a:rPr lang="en-US" dirty="0" err="1"/>
              <a:t>olabilir</a:t>
            </a:r>
            <a:r>
              <a:rPr lang="en-US" dirty="0"/>
              <a:t>.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4A13792E-7167-40BD-A03E-64954A6B8E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5" y="1904613"/>
            <a:ext cx="2910225" cy="353493"/>
          </a:xfrm>
        </p:spPr>
        <p:txBody>
          <a:bodyPr>
            <a:normAutofit lnSpcReduction="10000"/>
          </a:bodyPr>
          <a:lstStyle/>
          <a:p>
            <a:r>
              <a:rPr lang="de-DE" dirty="0" err="1"/>
              <a:t>Metamorfozlar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sonuç</a:t>
            </a:r>
            <a:endParaRPr lang="de-DE" dirty="0"/>
          </a:p>
        </p:txBody>
      </p:sp>
      <p:sp>
        <p:nvSpPr>
          <p:cNvPr id="88" name="in 4 Phasen (3/4)"/>
          <p:cNvSpPr txBox="1"/>
          <p:nvPr/>
        </p:nvSpPr>
        <p:spPr>
          <a:xfrm>
            <a:off x="719667" y="1147071"/>
            <a:ext cx="7195654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EE1E2AE3-6A93-421B-A1E4-E3D3386970DA}"/>
              </a:ext>
            </a:extLst>
          </p:cNvPr>
          <p:cNvSpPr txBox="1"/>
          <p:nvPr/>
        </p:nvSpPr>
        <p:spPr>
          <a:xfrm>
            <a:off x="612293" y="2712348"/>
            <a:ext cx="2785535" cy="5078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de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n-ea"/>
                <a:cs typeface="+mn-cs"/>
                <a:sym typeface="Arial"/>
              </a:rPr>
              <a:t>6. </a:t>
            </a:r>
            <a:r>
              <a:rPr lang="tr-TR" dirty="0" smtClean="0">
                <a:latin typeface="+mj-lt"/>
              </a:rPr>
              <a:t>M</a:t>
            </a:r>
            <a:r>
              <a:rPr lang="de-DE" dirty="0" err="1" smtClean="0">
                <a:latin typeface="+mj-lt"/>
              </a:rPr>
              <a:t>etamorfozlar</a:t>
            </a:r>
            <a:r>
              <a:rPr lang="de-DE" dirty="0" smtClean="0">
                <a:latin typeface="+mj-lt"/>
              </a:rPr>
              <a:t>    </a:t>
            </a:r>
            <a:endParaRPr kumimoji="0" lang="de-DE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Arial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0C8BE00F-9C4F-4417-A902-0E063AE9C0CE}"/>
              </a:ext>
            </a:extLst>
          </p:cNvPr>
          <p:cNvSpPr txBox="1"/>
          <p:nvPr/>
        </p:nvSpPr>
        <p:spPr>
          <a:xfrm>
            <a:off x="3505200" y="2712192"/>
            <a:ext cx="2200275" cy="5078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R="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de-DE" dirty="0">
                <a:latin typeface="+mj-lt"/>
              </a:rPr>
              <a:t>7.     </a:t>
            </a:r>
            <a:r>
              <a:rPr lang="tr-TR" dirty="0" smtClean="0">
                <a:latin typeface="+mj-lt"/>
              </a:rPr>
              <a:t>Sonuç</a:t>
            </a:r>
            <a:endParaRPr lang="de-DE" dirty="0">
              <a:latin typeface="+mj-lt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7A3C746D-3375-45E0-8C0A-FE840055B5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359" y="2290146"/>
            <a:ext cx="4601186" cy="336281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/>
              <a:t>Aşağıdaki</a:t>
            </a:r>
            <a:r>
              <a:rPr lang="en-GB" dirty="0"/>
              <a:t> </a:t>
            </a:r>
            <a:r>
              <a:rPr lang="tr-TR" dirty="0"/>
              <a:t>araçlar</a:t>
            </a:r>
            <a:r>
              <a:rPr lang="en-GB" dirty="0"/>
              <a:t> size </a:t>
            </a:r>
            <a:r>
              <a:rPr lang="tr-TR" dirty="0"/>
              <a:t>destek</a:t>
            </a:r>
            <a:r>
              <a:rPr lang="en-GB" dirty="0"/>
              <a:t> </a:t>
            </a:r>
            <a:r>
              <a:rPr lang="tr-TR" dirty="0"/>
              <a:t>olabilir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121" name="Planspiel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de-DE" b="1" dirty="0" err="1"/>
              <a:t>Kart</a:t>
            </a:r>
            <a:r>
              <a:rPr lang="de-DE" b="1" dirty="0"/>
              <a:t> </a:t>
            </a:r>
            <a:r>
              <a:rPr lang="de-DE" b="1" dirty="0" err="1"/>
              <a:t>oyunu</a:t>
            </a:r>
            <a:r>
              <a:rPr lang="de-DE" b="1" dirty="0"/>
              <a:t> </a:t>
            </a:r>
            <a:r>
              <a:rPr lang="de-DE" b="1" dirty="0" err="1" smtClean="0"/>
              <a:t>planlama</a:t>
            </a:r>
            <a:endParaRPr lang="tr-TR" b="1" dirty="0" smtClean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planlama</a:t>
            </a:r>
            <a:r>
              <a:rPr lang="en-US" dirty="0"/>
              <a:t> kart </a:t>
            </a:r>
            <a:r>
              <a:rPr lang="en-US" dirty="0" err="1"/>
              <a:t>oyunu</a:t>
            </a:r>
            <a:r>
              <a:rPr lang="en-US" dirty="0"/>
              <a:t>, </a:t>
            </a:r>
            <a:r>
              <a:rPr lang="en-US" dirty="0" err="1"/>
              <a:t>grupların</a:t>
            </a:r>
            <a:r>
              <a:rPr lang="en-US" dirty="0"/>
              <a:t> </a:t>
            </a:r>
            <a:r>
              <a:rPr lang="en-US" dirty="0" err="1"/>
              <a:t>iş</a:t>
            </a:r>
            <a:r>
              <a:rPr lang="en-US" dirty="0"/>
              <a:t> </a:t>
            </a:r>
            <a:r>
              <a:rPr lang="en-US" dirty="0" err="1"/>
              <a:t>görevleri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gereken</a:t>
            </a:r>
            <a:r>
              <a:rPr lang="en-US" dirty="0"/>
              <a:t> </a:t>
            </a:r>
            <a:r>
              <a:rPr lang="en-US" dirty="0" err="1"/>
              <a:t>süreyi</a:t>
            </a:r>
            <a:r>
              <a:rPr lang="en-US" dirty="0"/>
              <a:t> </a:t>
            </a:r>
            <a:r>
              <a:rPr lang="en-US" dirty="0" err="1"/>
              <a:t>eğlenceli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dinamik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tahmin</a:t>
            </a:r>
            <a:r>
              <a:rPr lang="en-US" dirty="0"/>
              <a:t> </a:t>
            </a:r>
            <a:r>
              <a:rPr lang="en-US" dirty="0" err="1"/>
              <a:t>etme</a:t>
            </a:r>
            <a:r>
              <a:rPr lang="en-US" dirty="0"/>
              <a:t> </a:t>
            </a:r>
            <a:r>
              <a:rPr lang="en-US" dirty="0" err="1"/>
              <a:t>tekniğidir</a:t>
            </a:r>
            <a:r>
              <a:rPr lang="en-US" dirty="0"/>
              <a:t>. </a:t>
            </a:r>
            <a:r>
              <a:rPr lang="en-US" dirty="0" err="1"/>
              <a:t>Dediği</a:t>
            </a:r>
            <a:r>
              <a:rPr lang="en-US" dirty="0"/>
              <a:t> </a:t>
            </a:r>
            <a:r>
              <a:rPr lang="en-US" dirty="0" err="1"/>
              <a:t>gibi</a:t>
            </a:r>
            <a:r>
              <a:rPr lang="en-US" dirty="0"/>
              <a:t>,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oyun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kart </a:t>
            </a:r>
            <a:r>
              <a:rPr lang="en-US" dirty="0" err="1"/>
              <a:t>oyununa</a:t>
            </a:r>
            <a:r>
              <a:rPr lang="en-US" dirty="0"/>
              <a:t> </a:t>
            </a:r>
            <a:r>
              <a:rPr lang="en-US" dirty="0" err="1"/>
              <a:t>dayanmaktadır</a:t>
            </a:r>
            <a:r>
              <a:rPr lang="en-US" dirty="0"/>
              <a:t>.</a:t>
            </a:r>
            <a:endParaRPr lang="de-DE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de-DE" b="1" dirty="0" err="1" smtClean="0"/>
              <a:t>Takım</a:t>
            </a:r>
            <a:r>
              <a:rPr lang="tr-TR" b="1" dirty="0" err="1" smtClean="0"/>
              <a:t>ların</a:t>
            </a:r>
            <a:r>
              <a:rPr lang="de-DE" b="1" dirty="0" smtClean="0"/>
              <a:t> </a:t>
            </a:r>
            <a:r>
              <a:rPr lang="de-DE" b="1" dirty="0" err="1" smtClean="0"/>
              <a:t>Takımı</a:t>
            </a:r>
            <a:r>
              <a:rPr lang="tr-TR" b="1" dirty="0" smtClean="0"/>
              <a:t> (Team of </a:t>
            </a:r>
            <a:r>
              <a:rPr lang="tr-TR" b="1" dirty="0" err="1" smtClean="0"/>
              <a:t>Teams</a:t>
            </a:r>
            <a:r>
              <a:rPr lang="tr-TR" b="1" dirty="0" smtClean="0"/>
              <a:t>)</a:t>
            </a:r>
            <a:r>
              <a:rPr lang="de-DE" b="1" dirty="0" smtClean="0"/>
              <a:t> </a:t>
            </a:r>
            <a:endParaRPr lang="de-DE" b="1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/>
              <a:t>Team of Teams, </a:t>
            </a:r>
            <a:r>
              <a:rPr lang="en-US" dirty="0" err="1"/>
              <a:t>kendisini</a:t>
            </a:r>
            <a:r>
              <a:rPr lang="en-US" dirty="0"/>
              <a:t> </a:t>
            </a:r>
            <a:r>
              <a:rPr lang="en-US" dirty="0" err="1"/>
              <a:t>dahili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hızlı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yönetebilen</a:t>
            </a:r>
            <a:r>
              <a:rPr lang="en-US" dirty="0"/>
              <a:t> </a:t>
            </a:r>
            <a:r>
              <a:rPr lang="en-US" dirty="0" err="1"/>
              <a:t>esnek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organizasyon</a:t>
            </a:r>
            <a:r>
              <a:rPr lang="en-US" dirty="0"/>
              <a:t> </a:t>
            </a:r>
            <a:r>
              <a:rPr lang="en-US" dirty="0" err="1"/>
              <a:t>oluşturmaya</a:t>
            </a:r>
            <a:r>
              <a:rPr lang="en-US" dirty="0"/>
              <a:t> </a:t>
            </a:r>
            <a:r>
              <a:rPr lang="en-US" dirty="0" err="1"/>
              <a:t>özellikle</a:t>
            </a:r>
            <a:r>
              <a:rPr lang="en-US" dirty="0"/>
              <a:t> </a:t>
            </a:r>
            <a:r>
              <a:rPr lang="en-US" dirty="0" err="1"/>
              <a:t>uygundur</a:t>
            </a:r>
            <a:r>
              <a:rPr lang="en-US" dirty="0"/>
              <a:t>. Bu </a:t>
            </a:r>
            <a:r>
              <a:rPr lang="en-US" dirty="0" err="1"/>
              <a:t>yöntem</a:t>
            </a:r>
            <a:r>
              <a:rPr lang="en-US" dirty="0"/>
              <a:t> </a:t>
            </a:r>
            <a:r>
              <a:rPr lang="en-US" dirty="0" err="1"/>
              <a:t>güven</a:t>
            </a:r>
            <a:r>
              <a:rPr lang="en-US" dirty="0"/>
              <a:t>, </a:t>
            </a:r>
            <a:r>
              <a:rPr lang="en-US" dirty="0" err="1"/>
              <a:t>ortak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amaç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güçlü</a:t>
            </a:r>
            <a:r>
              <a:rPr lang="en-US" dirty="0"/>
              <a:t> </a:t>
            </a: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bağları</a:t>
            </a:r>
            <a:r>
              <a:rPr lang="en-US" dirty="0"/>
              <a:t> </a:t>
            </a:r>
            <a:r>
              <a:rPr lang="en-US" dirty="0" err="1"/>
              <a:t>gerektirir</a:t>
            </a:r>
            <a:r>
              <a:rPr lang="en-US" dirty="0"/>
              <a:t>, </a:t>
            </a:r>
            <a:r>
              <a:rPr lang="en-US" dirty="0" err="1"/>
              <a:t>ancak</a:t>
            </a:r>
            <a:r>
              <a:rPr lang="en-US" dirty="0"/>
              <a:t> tam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bunları</a:t>
            </a:r>
            <a:r>
              <a:rPr lang="en-US" dirty="0"/>
              <a:t> </a:t>
            </a:r>
            <a:r>
              <a:rPr lang="en-US" dirty="0" err="1"/>
              <a:t>teşvik</a:t>
            </a:r>
            <a:r>
              <a:rPr lang="en-US" dirty="0"/>
              <a:t> </a:t>
            </a:r>
            <a:r>
              <a:rPr lang="en-US" dirty="0" err="1"/>
              <a:t>eder</a:t>
            </a:r>
            <a:r>
              <a:rPr lang="en-US" dirty="0"/>
              <a:t>.</a:t>
            </a:r>
            <a:endParaRPr lang="en-US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en-US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de-DE" b="1" dirty="0"/>
              <a:t>LinkedIn </a:t>
            </a:r>
            <a:r>
              <a:rPr lang="de-DE" b="1" dirty="0" err="1" smtClean="0"/>
              <a:t>Gr</a:t>
            </a:r>
            <a:r>
              <a:rPr lang="tr-TR" b="1" dirty="0" err="1" smtClean="0"/>
              <a:t>upları</a:t>
            </a:r>
            <a:endParaRPr lang="de-DE" b="1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/>
              <a:t>LinkedIn </a:t>
            </a:r>
            <a:r>
              <a:rPr lang="en-US" dirty="0" err="1"/>
              <a:t>Grupları</a:t>
            </a:r>
            <a:r>
              <a:rPr lang="en-US" dirty="0"/>
              <a:t>, </a:t>
            </a:r>
            <a:r>
              <a:rPr lang="en-US" dirty="0" err="1"/>
              <a:t>projeler</a:t>
            </a:r>
            <a:r>
              <a:rPr lang="en-US" dirty="0"/>
              <a:t>, </a:t>
            </a:r>
            <a:r>
              <a:rPr lang="en-US" dirty="0" err="1"/>
              <a:t>ağlar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girişimler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benzer</a:t>
            </a:r>
            <a:r>
              <a:rPr lang="en-US" dirty="0"/>
              <a:t> </a:t>
            </a:r>
            <a:r>
              <a:rPr lang="en-US" dirty="0" err="1"/>
              <a:t>ilgi</a:t>
            </a:r>
            <a:r>
              <a:rPr lang="en-US" dirty="0"/>
              <a:t> </a:t>
            </a:r>
            <a:r>
              <a:rPr lang="en-US" dirty="0" err="1"/>
              <a:t>alanlarına</a:t>
            </a:r>
            <a:r>
              <a:rPr lang="en-US" dirty="0"/>
              <a:t> </a:t>
            </a:r>
            <a:r>
              <a:rPr lang="en-US" dirty="0" err="1"/>
              <a:t>sahip</a:t>
            </a:r>
            <a:r>
              <a:rPr lang="en-US" dirty="0"/>
              <a:t> </a:t>
            </a:r>
            <a:r>
              <a:rPr lang="en-US" dirty="0" err="1"/>
              <a:t>kişilerin</a:t>
            </a:r>
            <a:r>
              <a:rPr lang="en-US" dirty="0"/>
              <a:t> </a:t>
            </a:r>
            <a:r>
              <a:rPr lang="en-US" dirty="0" err="1"/>
              <a:t>içgörülerini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deneyimlerini</a:t>
            </a:r>
            <a:r>
              <a:rPr lang="en-US" dirty="0"/>
              <a:t> </a:t>
            </a:r>
            <a:r>
              <a:rPr lang="en-US" dirty="0" err="1"/>
              <a:t>paylaşmaları</a:t>
            </a:r>
            <a:r>
              <a:rPr lang="en-US" dirty="0"/>
              <a:t>, </a:t>
            </a:r>
            <a:r>
              <a:rPr lang="en-US" dirty="0" err="1"/>
              <a:t>tavsiye</a:t>
            </a:r>
            <a:r>
              <a:rPr lang="en-US" dirty="0"/>
              <a:t> </a:t>
            </a:r>
            <a:r>
              <a:rPr lang="en-US" dirty="0" err="1"/>
              <a:t>istemeleri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değerli</a:t>
            </a:r>
            <a:r>
              <a:rPr lang="en-US" dirty="0"/>
              <a:t> </a:t>
            </a:r>
            <a:r>
              <a:rPr lang="en-US" dirty="0" err="1"/>
              <a:t>bağlantılar</a:t>
            </a:r>
            <a:r>
              <a:rPr lang="en-US" dirty="0"/>
              <a:t> </a:t>
            </a:r>
            <a:r>
              <a:rPr lang="en-US" dirty="0" err="1"/>
              <a:t>kurmaları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yer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B2C9A24C-CF16-4399-8D84-F1EF06D4D9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Bazı araçlar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/>
              <a:t>Aşağıdaki</a:t>
            </a:r>
            <a:r>
              <a:rPr lang="en-GB" dirty="0"/>
              <a:t> </a:t>
            </a:r>
            <a:r>
              <a:rPr lang="tr-TR" dirty="0"/>
              <a:t>araçlar</a:t>
            </a:r>
            <a:r>
              <a:rPr lang="en-GB" dirty="0"/>
              <a:t> size </a:t>
            </a:r>
            <a:r>
              <a:rPr lang="tr-TR" dirty="0"/>
              <a:t>destek</a:t>
            </a:r>
            <a:r>
              <a:rPr lang="en-GB" dirty="0"/>
              <a:t> </a:t>
            </a:r>
            <a:r>
              <a:rPr lang="tr-TR" dirty="0"/>
              <a:t>olabilir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125" name="Standup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de-DE" b="1" dirty="0" err="1"/>
              <a:t>Standup</a:t>
            </a:r>
            <a:r>
              <a:rPr lang="de-DE" b="1" dirty="0"/>
              <a:t> </a:t>
            </a:r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Bir</a:t>
            </a:r>
            <a:r>
              <a:rPr lang="en-US" dirty="0"/>
              <a:t> Standup,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ekibin</a:t>
            </a:r>
            <a:r>
              <a:rPr lang="en-US" dirty="0"/>
              <a:t> </a:t>
            </a:r>
            <a:r>
              <a:rPr lang="en-US" dirty="0" err="1"/>
              <a:t>gelişmelere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esnek</a:t>
            </a:r>
            <a:r>
              <a:rPr lang="en-US" dirty="0"/>
              <a:t> </a:t>
            </a:r>
            <a:r>
              <a:rPr lang="en-US" dirty="0" err="1"/>
              <a:t>tepki</a:t>
            </a:r>
            <a:r>
              <a:rPr lang="en-US" dirty="0"/>
              <a:t> </a:t>
            </a:r>
            <a:r>
              <a:rPr lang="en-US" dirty="0" err="1"/>
              <a:t>vermesini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engelleri</a:t>
            </a:r>
            <a:r>
              <a:rPr lang="en-US" dirty="0"/>
              <a:t> </a:t>
            </a:r>
            <a:r>
              <a:rPr lang="en-US" dirty="0" err="1"/>
              <a:t>zamanında</a:t>
            </a:r>
            <a:r>
              <a:rPr lang="en-US" dirty="0"/>
              <a:t> </a:t>
            </a:r>
            <a:r>
              <a:rPr lang="en-US" dirty="0" err="1"/>
              <a:t>belirlemesini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/>
              <a:t>.</a:t>
            </a:r>
            <a:endParaRPr lang="de-DE" dirty="0">
              <a:highlight>
                <a:srgbClr val="FFFF00"/>
              </a:highlight>
            </a:endParaRPr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de-DE" dirty="0">
              <a:highlight>
                <a:srgbClr val="FFFF00"/>
              </a:highlight>
            </a:endParaRPr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de-DE" dirty="0">
              <a:highlight>
                <a:srgbClr val="FFFF00"/>
              </a:highlight>
            </a:endParaRPr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de-DE" dirty="0">
              <a:highlight>
                <a:srgbClr val="FFFF00"/>
              </a:highlight>
            </a:endParaRPr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de-DE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de-DE" b="1" dirty="0" err="1"/>
              <a:t>Büyük</a:t>
            </a:r>
            <a:r>
              <a:rPr lang="de-DE" b="1" dirty="0"/>
              <a:t> Oda </a:t>
            </a:r>
            <a:r>
              <a:rPr lang="de-DE" b="1" dirty="0" err="1" smtClean="0"/>
              <a:t>Planlama</a:t>
            </a:r>
            <a:endParaRPr lang="tr-TR" b="1" dirty="0" smtClean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tr-TR" dirty="0" smtClean="0"/>
              <a:t>Büyük </a:t>
            </a:r>
            <a:r>
              <a:rPr lang="en-US" dirty="0" smtClean="0"/>
              <a:t>Oda </a:t>
            </a:r>
            <a:r>
              <a:rPr lang="en-US" dirty="0" err="1" smtClean="0"/>
              <a:t>Planlama</a:t>
            </a:r>
            <a:r>
              <a:rPr lang="tr-TR" dirty="0" smtClean="0"/>
              <a:t> (</a:t>
            </a:r>
            <a:r>
              <a:rPr lang="en-US" dirty="0"/>
              <a:t>Big Room </a:t>
            </a:r>
            <a:r>
              <a:rPr lang="en-US" dirty="0" smtClean="0"/>
              <a:t>Planning</a:t>
            </a:r>
            <a:r>
              <a:rPr lang="tr-TR" dirty="0" smtClean="0"/>
              <a:t>)</a:t>
            </a:r>
            <a:r>
              <a:rPr lang="en-US" dirty="0" smtClean="0"/>
              <a:t>, </a:t>
            </a:r>
            <a:r>
              <a:rPr lang="en-US" dirty="0" err="1"/>
              <a:t>aynı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yerde</a:t>
            </a:r>
            <a:r>
              <a:rPr lang="en-US" dirty="0"/>
              <a:t> </a:t>
            </a:r>
            <a:r>
              <a:rPr lang="en-US" dirty="0" err="1"/>
              <a:t>birçok</a:t>
            </a:r>
            <a:r>
              <a:rPr lang="en-US" dirty="0"/>
              <a:t> </a:t>
            </a:r>
            <a:r>
              <a:rPr lang="en-US" dirty="0" err="1"/>
              <a:t>ekibin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planlama</a:t>
            </a:r>
            <a:r>
              <a:rPr lang="en-US" dirty="0"/>
              <a:t> </a:t>
            </a:r>
            <a:r>
              <a:rPr lang="en-US" dirty="0" err="1"/>
              <a:t>toplantısını</a:t>
            </a:r>
            <a:r>
              <a:rPr lang="en-US" dirty="0"/>
              <a:t> </a:t>
            </a:r>
            <a:r>
              <a:rPr lang="en-US" dirty="0" err="1"/>
              <a:t>tanımlar</a:t>
            </a:r>
            <a:r>
              <a:rPr lang="en-US" dirty="0"/>
              <a:t>. Bu,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ağdaki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projeyi</a:t>
            </a:r>
            <a:r>
              <a:rPr lang="en-US" dirty="0"/>
              <a:t> </a:t>
            </a:r>
            <a:r>
              <a:rPr lang="en-US" dirty="0" err="1"/>
              <a:t>ele</a:t>
            </a:r>
            <a:r>
              <a:rPr lang="en-US" dirty="0"/>
              <a:t> </a:t>
            </a:r>
            <a:r>
              <a:rPr lang="en-US" dirty="0" err="1"/>
              <a:t>almak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uygun</a:t>
            </a:r>
            <a:r>
              <a:rPr lang="en-US" dirty="0"/>
              <a:t> hale </a:t>
            </a:r>
            <a:r>
              <a:rPr lang="en-US" dirty="0" err="1"/>
              <a:t>getirir</a:t>
            </a:r>
            <a:r>
              <a:rPr lang="en-US" dirty="0"/>
              <a:t>. </a:t>
            </a: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0EBFD973-B4A7-4437-92C0-D5A5CCC67E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Bazı araçlar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CD86060D-48AD-4496-890C-43D58CFD5F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209" y="3429000"/>
            <a:ext cx="2567537" cy="217679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rasmi_Presentation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ERASMI Toolkit">
      <a:majorFont>
        <a:latin typeface="Bebas Neue"/>
        <a:ea typeface="Helvetica"/>
        <a:cs typeface="Helvetica"/>
      </a:majorFont>
      <a:minorFont>
        <a:latin typeface="Yrsa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non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rasmi_Presentation" id="{915BF20D-47ED-4B94-B483-0659F882FAD0}" vid="{622325D4-0995-4764-87C3-FF68F77328F1}"/>
    </a:ext>
  </a:extLst>
</a:theme>
</file>

<file path=ppt/theme/theme2.xml><?xml version="1.0" encoding="utf-8"?>
<a:theme xmlns:a="http://schemas.openxmlformats.org/drawingml/2006/main" name="HSH weiß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HSH weiß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Erasmi_Presentation</Template>
  <TotalTime>10</TotalTime>
  <Words>802</Words>
  <Application>Microsoft Office PowerPoint</Application>
  <PresentationFormat>Geniş ekran</PresentationFormat>
  <Paragraphs>118</Paragraphs>
  <Slides>10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20" baseType="lpstr">
      <vt:lpstr>Adobe Caslon Pro</vt:lpstr>
      <vt:lpstr>Arial</vt:lpstr>
      <vt:lpstr>Bebas Neue</vt:lpstr>
      <vt:lpstr>Calibri</vt:lpstr>
      <vt:lpstr>Helvetica</vt:lpstr>
      <vt:lpstr>Helvetica Neue LT 55 Roman</vt:lpstr>
      <vt:lpstr>Times New Roman</vt:lpstr>
      <vt:lpstr>Verdana</vt:lpstr>
      <vt:lpstr>Yrsa</vt:lpstr>
      <vt:lpstr>Erasmi_Presentation</vt:lpstr>
      <vt:lpstr>Ağ oluşturma ve geliştirme</vt:lpstr>
      <vt:lpstr>Ağ oluşturma ve geliştirme ne anlama geliyor?</vt:lpstr>
      <vt:lpstr>Ağlar neden anlamlıdır?</vt:lpstr>
      <vt:lpstr>Ağlar nasıl gelişir?</vt:lpstr>
      <vt:lpstr>Ağların gelişimi</vt:lpstr>
      <vt:lpstr>Ağların gelişimi</vt:lpstr>
      <vt:lpstr>Ağların gelişimi</vt:lpstr>
      <vt:lpstr>Aşağıdaki araçlar size destek olabilir:</vt:lpstr>
      <vt:lpstr>Aşağıdaki araçlar size destek olabilir:</vt:lpstr>
      <vt:lpstr>Referanslar ve daha fazla okuma: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Foundation and Development</dc:title>
  <dc:creator>Julia Grey</dc:creator>
  <cp:lastModifiedBy>Asus-Pc</cp:lastModifiedBy>
  <cp:revision>62</cp:revision>
  <dcterms:modified xsi:type="dcterms:W3CDTF">2022-03-29T10:41:55Z</dcterms:modified>
</cp:coreProperties>
</file>