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12"/>
  </p:notesMasterIdLst>
  <p:sldIdLst>
    <p:sldId id="256" r:id="rId2"/>
    <p:sldId id="257" r:id="rId3"/>
    <p:sldId id="267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2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22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Justin Hasche" initials="JH" lastIdx="17" clrIdx="1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40"/>
  </p:normalViewPr>
  <p:slideViewPr>
    <p:cSldViewPr snapToGrid="0" showGuides="1">
      <p:cViewPr varScale="1">
        <p:scale>
          <a:sx n="84" d="100"/>
          <a:sy n="84" d="100"/>
        </p:scale>
        <p:origin x="629" y="48"/>
      </p:cViewPr>
      <p:guideLst>
        <p:guide orient="horz" pos="302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572415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5347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="" xmlns:a16="http://schemas.microsoft.com/office/drawing/2014/main" id="{07401C46-686A-4232-BCF6-C572B7BA7A7B}"/>
              </a:ext>
            </a:extLst>
          </p:cNvPr>
          <p:cNvCxnSpPr>
            <a:cxnSpLocks/>
          </p:cNvCxnSpPr>
          <p:nvPr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9439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  <a:endParaRPr lang="de-DE" dirty="0"/>
          </a:p>
          <a:p>
            <a:endParaRPr dirty="0"/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‹#›</a:t>
            </a:fld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="" xmlns:a16="http://schemas.microsoft.com/office/drawing/2014/main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="" xmlns:a16="http://schemas.microsoft.com/office/drawing/2014/main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="" xmlns:a16="http://schemas.microsoft.com/office/drawing/2014/main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="" xmlns:a16="http://schemas.microsoft.com/office/drawing/2014/main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="" xmlns:a16="http://schemas.microsoft.com/office/drawing/2014/main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="" xmlns:a16="http://schemas.microsoft.com/office/drawing/2014/main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="" xmlns:a16="http://schemas.microsoft.com/office/drawing/2014/main" id="{BC7E2539-1037-45B0-B207-7DB9FA03C496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305468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Koord</a:t>
            </a:r>
            <a:r>
              <a:rPr kumimoji="0" lang="tr-TR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inasyon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ve Liderlik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87777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hn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‹#›</a:t>
            </a:fld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="" xmlns:a16="http://schemas.microsoft.com/office/drawing/2014/main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="" xmlns:a16="http://schemas.microsoft.com/office/drawing/2014/main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="" xmlns:a16="http://schemas.microsoft.com/office/drawing/2014/main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="" xmlns:a16="http://schemas.microsoft.com/office/drawing/2014/main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="" xmlns:a16="http://schemas.microsoft.com/office/drawing/2014/main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="" xmlns:a16="http://schemas.microsoft.com/office/drawing/2014/main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="" xmlns:a16="http://schemas.microsoft.com/office/drawing/2014/main" id="{BC7E2539-1037-45B0-B207-7DB9FA03C496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305468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Koord</a:t>
            </a:r>
            <a:r>
              <a:rPr kumimoji="0" lang="tr-TR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inasyon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ve Liderlik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792911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="" xmlns:a16="http://schemas.microsoft.com/office/drawing/2014/main" id="{B6BCC0F1-4CD7-4485-AF4B-5B6B00BAE2D1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232371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Koord</a:t>
            </a:r>
            <a:r>
              <a:rPr kumimoji="0" lang="tr-TR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inasyon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ve Liderlik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pic>
        <p:nvPicPr>
          <p:cNvPr id="12" name="Grafik 17" descr="Grafik 17">
            <a:extLst>
              <a:ext uri="{FF2B5EF4-FFF2-40B4-BE49-F238E27FC236}">
                <a16:creationId xmlns="" xmlns:a16="http://schemas.microsoft.com/office/drawing/2014/main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="" xmlns:a16="http://schemas.microsoft.com/office/drawing/2014/main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="" xmlns:a16="http://schemas.microsoft.com/office/drawing/2014/main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11092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096150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9D65B367-A3BE-4B49-8BD9-F90429873D3D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393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5" r:id="rId4"/>
    <p:sldLayoutId id="2147483654" r:id="rId5"/>
  </p:sldLayoutIdLst>
  <p:transition spd="med"/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285750" marR="0" indent="-28575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ordination / Leadership"/>
          <p:cNvSpPr txBox="1">
            <a:spLocks noGrp="1"/>
          </p:cNvSpPr>
          <p:nvPr>
            <p:ph type="title" idx="4294967295"/>
          </p:nvPr>
        </p:nvSpPr>
        <p:spPr>
          <a:xfrm>
            <a:off x="383034" y="1509032"/>
            <a:ext cx="5445112" cy="1506031"/>
          </a:xfrm>
          <a:prstGeom prst="rect">
            <a:avLst/>
          </a:prstGeom>
        </p:spPr>
        <p:txBody>
          <a:bodyPr/>
          <a:lstStyle>
            <a:lvl1pPr defTabSz="896111">
              <a:defRPr sz="5096"/>
            </a:lvl1pPr>
          </a:lstStyle>
          <a:p>
            <a:r>
              <a:rPr lang="de-DE" dirty="0" err="1">
                <a:solidFill>
                  <a:srgbClr val="05557B"/>
                </a:solidFill>
              </a:rPr>
              <a:t>Koordinasyon</a:t>
            </a:r>
            <a:r>
              <a:rPr lang="de-DE" dirty="0">
                <a:solidFill>
                  <a:srgbClr val="05557B"/>
                </a:solidFill>
              </a:rPr>
              <a:t> </a:t>
            </a:r>
            <a:r>
              <a:rPr lang="de-DE" dirty="0" err="1">
                <a:solidFill>
                  <a:srgbClr val="05557B"/>
                </a:solidFill>
              </a:rPr>
              <a:t>ve</a:t>
            </a:r>
            <a:r>
              <a:rPr lang="de-DE" dirty="0">
                <a:solidFill>
                  <a:srgbClr val="05557B"/>
                </a:solidFill>
              </a:rPr>
              <a:t> </a:t>
            </a:r>
            <a:r>
              <a:rPr lang="de-DE" dirty="0" err="1">
                <a:solidFill>
                  <a:srgbClr val="05557B"/>
                </a:solidFill>
              </a:rPr>
              <a:t>Liderlik</a:t>
            </a:r>
            <a:endParaRPr dirty="0">
              <a:solidFill>
                <a:srgbClr val="05557B"/>
              </a:solidFill>
            </a:endParaRPr>
          </a:p>
        </p:txBody>
      </p:sp>
      <p:sp>
        <p:nvSpPr>
          <p:cNvPr id="47" name="Edit subtitle master style sheet by clicking on it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>
                <a:latin typeface="Arial" panose="020B0604020202020204" pitchFamily="34" charset="0"/>
                <a:ea typeface="Adobe Fan Heiti Std B" panose="020B0700000000000000" pitchFamily="34" charset="-128"/>
                <a:cs typeface="Arial" panose="020B0604020202020204" pitchFamily="34" charset="0"/>
              </a:rPr>
              <a:t>KISA BİR GİRİŞ</a:t>
            </a:r>
            <a:endParaRPr lang="de-DE" dirty="0">
              <a:latin typeface="Arial" panose="020B0604020202020204" pitchFamily="34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892622E4-7927-4E44-AFCB-41F5891CA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218" y="-3139226"/>
            <a:ext cx="9100009" cy="12308578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="" xmlns:a16="http://schemas.microsoft.com/office/drawing/2014/main" id="{3C6EE8FD-C6B3-46E0-A76B-882E26FD0643}"/>
              </a:ext>
            </a:extLst>
          </p:cNvPr>
          <p:cNvSpPr txBox="1"/>
          <p:nvPr/>
        </p:nvSpPr>
        <p:spPr>
          <a:xfrm>
            <a:off x="348402" y="5530231"/>
            <a:ext cx="53745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proje Avrupa Komisyonu'nun desteğiyle finanse edilmiştir. Bu yayın [iletişim] sadece yazarın görüşlerini yansıtmaktadır ve Komisyon burada yer alan bilgilerin herhangi bir şekilde kullanılmasından sorumlu tutulamaz.</a:t>
            </a:r>
          </a:p>
        </p:txBody>
      </p:sp>
      <p:sp>
        <p:nvSpPr>
          <p:cNvPr id="8" name="TextBox 10">
            <a:extLst>
              <a:ext uri="{FF2B5EF4-FFF2-40B4-BE49-F238E27FC236}">
                <a16:creationId xmlns="" xmlns:a16="http://schemas.microsoft.com/office/drawing/2014/main" id="{6CA30DFD-CB78-48A7-9DFA-4F829AF613FA}"/>
              </a:ext>
            </a:extLst>
          </p:cNvPr>
          <p:cNvSpPr txBox="1"/>
          <p:nvPr/>
        </p:nvSpPr>
        <p:spPr>
          <a:xfrm>
            <a:off x="348402" y="6203819"/>
            <a:ext cx="55494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sunum CC BY-NC 4.0 kapsamında lisanslanmıştır. Belge, harici hak sahiplerinin fikri mülkiyetine atıfta bulunur. Fikri mülkiyet hakları ilgili hak sahibine aittir.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137" name="Power Interest Grid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610071" cy="361937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Liderler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ekipler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için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pratik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araçlar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Schmidt, T. (2009).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Proje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Yönetimi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Basitleştirildi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Liderler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Ekipler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için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Pratik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Araçlar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 (1.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baskı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Wiley</a:t>
            </a:r>
            <a:r>
              <a:rPr lang="de-DE" dirty="0"/>
              <a:t>.</a:t>
            </a: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tr-TR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Hedef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belirleme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performansı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ölçme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Yemm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G. (2012).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FT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Ekibinize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Liderlik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Etmenin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Temel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Kılavuzu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Hedefler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Nasıl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Belirlenir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Performans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Nasıl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Ölçülür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Yeteneği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Ödüllendirir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. FT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Yayıncılık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Uluslararası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tr-TR" b="1" dirty="0" smtClean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Stratejik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Planlama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Mintzberg, H., &amp; Quinn, J. B. (1996).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Süreci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. Prentice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Salonu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en-US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Times New Roman" panose="02020603050405020304" pitchFamily="18" charset="0"/>
              </a:rPr>
              <a:t>Kar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amacı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gütmeyen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kuruluşlar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için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stratejik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planlama</a:t>
            </a:r>
            <a:r>
              <a:rPr lang="en-US" b="1" dirty="0">
                <a:ea typeface="Times New Roman" panose="02020603050405020304" pitchFamily="18" charset="0"/>
              </a:rPr>
              <a:t> :</a:t>
            </a:r>
            <a:endParaRPr lang="de-DE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Kâr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Amacı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Gütmeyen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Kuruluşlar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için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Planlama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Pratik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Bir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Kılavuz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Çalışma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Kitabı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(2005). Wiley.</a:t>
            </a: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6245B0AC-2A3D-448C-822C-74C63C06FF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9197238D-3DE2-4322-80DE-E47B611BE2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02202" y="5164231"/>
            <a:ext cx="6155405" cy="234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153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Koordination / Führung für ERASM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Koordinasyon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liderlik</a:t>
            </a:r>
            <a:r>
              <a:rPr lang="en-US" dirty="0"/>
              <a:t> ne </a:t>
            </a:r>
            <a:r>
              <a:rPr lang="en-US" dirty="0" err="1"/>
              <a:t>anlama</a:t>
            </a:r>
            <a:r>
              <a:rPr lang="en-US" dirty="0"/>
              <a:t> </a:t>
            </a:r>
            <a:r>
              <a:rPr lang="en-US" dirty="0" err="1"/>
              <a:t>geliyor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50" name="Professionelle Koordination / Management und Organisation wird als wesentlicher Erfolgsfaktor gesehen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248841" cy="3423820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Ağlar</a:t>
            </a:r>
            <a:r>
              <a:rPr lang="en-US" dirty="0"/>
              <a:t> </a:t>
            </a:r>
            <a:r>
              <a:rPr lang="en-US" dirty="0" err="1"/>
              <a:t>sürekli</a:t>
            </a:r>
            <a:r>
              <a:rPr lang="en-US" dirty="0"/>
              <a:t> </a:t>
            </a:r>
            <a:r>
              <a:rPr lang="en-US" dirty="0" err="1"/>
              <a:t>değişen</a:t>
            </a:r>
            <a:r>
              <a:rPr lang="en-US" dirty="0"/>
              <a:t> </a:t>
            </a:r>
            <a:r>
              <a:rPr lang="en-US" dirty="0" err="1"/>
              <a:t>faktörlere</a:t>
            </a:r>
            <a:r>
              <a:rPr lang="en-US" dirty="0"/>
              <a:t> (</a:t>
            </a:r>
            <a:r>
              <a:rPr lang="en-US" dirty="0" err="1"/>
              <a:t>iç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dış</a:t>
            </a:r>
            <a:r>
              <a:rPr lang="en-US" dirty="0"/>
              <a:t>) </a:t>
            </a:r>
            <a:r>
              <a:rPr lang="en-US" dirty="0" err="1"/>
              <a:t>maruz</a:t>
            </a:r>
            <a:r>
              <a:rPr lang="en-US" dirty="0"/>
              <a:t> </a:t>
            </a:r>
            <a:r>
              <a:rPr lang="en-US" dirty="0" err="1"/>
              <a:t>kalırlar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Yine</a:t>
            </a:r>
            <a:r>
              <a:rPr lang="en-US" dirty="0"/>
              <a:t> de,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üyeler</a:t>
            </a:r>
            <a:r>
              <a:rPr lang="en-US" dirty="0"/>
              <a:t> </a:t>
            </a:r>
            <a:r>
              <a:rPr lang="en-US" dirty="0" err="1"/>
              <a:t>etkin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hedefleri</a:t>
            </a:r>
            <a:r>
              <a:rPr lang="en-US" dirty="0"/>
              <a:t> </a:t>
            </a:r>
            <a:r>
              <a:rPr lang="en-US" dirty="0" err="1"/>
              <a:t>takip</a:t>
            </a:r>
            <a:r>
              <a:rPr lang="en-US" dirty="0"/>
              <a:t> </a:t>
            </a:r>
            <a:r>
              <a:rPr lang="en-US" dirty="0" err="1"/>
              <a:t>etmelidir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Aynı</a:t>
            </a:r>
            <a:r>
              <a:rPr lang="en-US" dirty="0"/>
              <a:t> </a:t>
            </a:r>
            <a:r>
              <a:rPr lang="en-US" dirty="0" err="1"/>
              <a:t>zamanda</a:t>
            </a:r>
            <a:r>
              <a:rPr lang="en-US" dirty="0"/>
              <a:t> </a:t>
            </a:r>
            <a:r>
              <a:rPr lang="en-US" dirty="0" err="1"/>
              <a:t>insan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ekonomik</a:t>
            </a:r>
            <a:r>
              <a:rPr lang="en-US" dirty="0"/>
              <a:t> </a:t>
            </a:r>
            <a:r>
              <a:rPr lang="en-US" dirty="0" err="1"/>
              <a:t>kaynakların</a:t>
            </a:r>
            <a:r>
              <a:rPr lang="en-US" dirty="0"/>
              <a:t> </a:t>
            </a:r>
            <a:r>
              <a:rPr lang="en-US" dirty="0" err="1"/>
              <a:t>verimli</a:t>
            </a:r>
            <a:r>
              <a:rPr lang="en-US" dirty="0"/>
              <a:t> </a:t>
            </a:r>
            <a:r>
              <a:rPr lang="en-US" dirty="0" err="1"/>
              <a:t>kullanılması</a:t>
            </a:r>
            <a:r>
              <a:rPr lang="en-US" dirty="0"/>
              <a:t> </a:t>
            </a:r>
            <a:r>
              <a:rPr lang="en-US" dirty="0" err="1"/>
              <a:t>gerekmektedir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/>
              <a:t>Bu </a:t>
            </a:r>
            <a:r>
              <a:rPr lang="en-US" dirty="0" err="1"/>
              <a:t>nedenle</a:t>
            </a:r>
            <a:r>
              <a:rPr lang="en-US" dirty="0"/>
              <a:t>, </a:t>
            </a:r>
            <a:r>
              <a:rPr lang="en-US" dirty="0" err="1"/>
              <a:t>ağlarda</a:t>
            </a:r>
            <a:r>
              <a:rPr lang="en-US" dirty="0"/>
              <a:t> </a:t>
            </a:r>
            <a:r>
              <a:rPr lang="en-US" dirty="0" err="1"/>
              <a:t>koordinasyon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liderlik</a:t>
            </a:r>
            <a:r>
              <a:rPr lang="en-US" dirty="0"/>
              <a:t> </a:t>
            </a:r>
            <a:r>
              <a:rPr lang="en-US" dirty="0" err="1"/>
              <a:t>esastır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Liderlik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grubun</a:t>
            </a:r>
            <a:r>
              <a:rPr lang="en-US" dirty="0"/>
              <a:t> </a:t>
            </a:r>
            <a:r>
              <a:rPr lang="en-US" dirty="0" err="1"/>
              <a:t>toplu</a:t>
            </a:r>
            <a:r>
              <a:rPr lang="en-US" dirty="0"/>
              <a:t> </a:t>
            </a:r>
            <a:r>
              <a:rPr lang="en-US" dirty="0" err="1"/>
              <a:t>eylemini</a:t>
            </a:r>
            <a:r>
              <a:rPr lang="en-US" dirty="0"/>
              <a:t> </a:t>
            </a:r>
            <a:r>
              <a:rPr lang="en-US" dirty="0" err="1"/>
              <a:t>belirli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hedefe</a:t>
            </a:r>
            <a:r>
              <a:rPr lang="en-US" dirty="0"/>
              <a:t> </a:t>
            </a:r>
            <a:r>
              <a:rPr lang="en-US" dirty="0" err="1"/>
              <a:t>yönlendirmek</a:t>
            </a:r>
            <a:r>
              <a:rPr lang="en-US" dirty="0"/>
              <a:t> </a:t>
            </a:r>
            <a:r>
              <a:rPr lang="en-US" dirty="0" err="1"/>
              <a:t>anlamına</a:t>
            </a:r>
            <a:r>
              <a:rPr lang="en-US" dirty="0"/>
              <a:t> </a:t>
            </a:r>
            <a:r>
              <a:rPr lang="en-US" dirty="0" err="1"/>
              <a:t>gelir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Bunun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kişilik</a:t>
            </a:r>
            <a:r>
              <a:rPr lang="en-US" dirty="0"/>
              <a:t> </a:t>
            </a:r>
            <a:r>
              <a:rPr lang="en-US" dirty="0" err="1"/>
              <a:t>özellikleri</a:t>
            </a:r>
            <a:r>
              <a:rPr lang="en-US" dirty="0"/>
              <a:t>, </a:t>
            </a:r>
            <a:r>
              <a:rPr lang="en-US" dirty="0" err="1"/>
              <a:t>mesleki</a:t>
            </a:r>
            <a:r>
              <a:rPr lang="en-US" dirty="0"/>
              <a:t> </a:t>
            </a:r>
            <a:r>
              <a:rPr lang="en-US" dirty="0" err="1"/>
              <a:t>otorite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sosyal</a:t>
            </a:r>
            <a:r>
              <a:rPr lang="en-US" dirty="0"/>
              <a:t> </a:t>
            </a:r>
            <a:r>
              <a:rPr lang="en-US" dirty="0" err="1"/>
              <a:t>ilişkiler</a:t>
            </a:r>
            <a:r>
              <a:rPr lang="en-US" dirty="0"/>
              <a:t> </a:t>
            </a:r>
            <a:r>
              <a:rPr lang="en-US" dirty="0" err="1"/>
              <a:t>önemlidir</a:t>
            </a:r>
            <a:r>
              <a:rPr lang="en-US" dirty="0"/>
              <a:t>.</a:t>
            </a:r>
          </a:p>
          <a:p>
            <a:pPr marL="0" indent="0">
              <a:buSzPct val="100000"/>
              <a:buNone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Koordinasyon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vizyon</a:t>
            </a:r>
            <a:r>
              <a:rPr lang="en-US" dirty="0"/>
              <a:t>, </a:t>
            </a:r>
            <a:r>
              <a:rPr lang="en-US" dirty="0" err="1"/>
              <a:t>misyon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stratejinin</a:t>
            </a:r>
            <a:r>
              <a:rPr lang="en-US" dirty="0"/>
              <a:t> </a:t>
            </a:r>
            <a:r>
              <a:rPr lang="en-US" dirty="0" err="1"/>
              <a:t>yanı</a:t>
            </a:r>
            <a:r>
              <a:rPr lang="en-US" dirty="0"/>
              <a:t> </a:t>
            </a:r>
            <a:r>
              <a:rPr lang="en-US" dirty="0" err="1"/>
              <a:t>sıra</a:t>
            </a:r>
            <a:r>
              <a:rPr lang="en-US" dirty="0"/>
              <a:t> </a:t>
            </a:r>
            <a:r>
              <a:rPr lang="en-US" dirty="0" err="1"/>
              <a:t>ağlar</a:t>
            </a:r>
            <a:r>
              <a:rPr lang="en-US" dirty="0"/>
              <a:t> </a:t>
            </a:r>
            <a:r>
              <a:rPr lang="en-US" dirty="0" err="1"/>
              <a:t>arası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kültürün</a:t>
            </a:r>
            <a:r>
              <a:rPr lang="en-US" dirty="0"/>
              <a:t> </a:t>
            </a:r>
            <a:r>
              <a:rPr lang="en-US" dirty="0" err="1"/>
              <a:t>geliştirilmesini</a:t>
            </a:r>
            <a:r>
              <a:rPr lang="en-US" dirty="0"/>
              <a:t> </a:t>
            </a:r>
            <a:r>
              <a:rPr lang="en-US" dirty="0" err="1"/>
              <a:t>içerir</a:t>
            </a:r>
            <a:r>
              <a:rPr lang="en-US" dirty="0"/>
              <a:t>.</a:t>
            </a:r>
            <a:endParaRPr lang="de-DE" dirty="0"/>
          </a:p>
          <a:p>
            <a:pPr marL="0" indent="0">
              <a:buSzPct val="100000"/>
              <a:buNone/>
            </a:pP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9BFAED70-FAD5-4DB2-9073-3232B70712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G</a:t>
            </a:r>
            <a:r>
              <a:rPr lang="de-DE" dirty="0" err="1"/>
              <a:t>enel</a:t>
            </a:r>
            <a:r>
              <a:rPr lang="de-DE" dirty="0"/>
              <a:t> </a:t>
            </a:r>
            <a:r>
              <a:rPr lang="de-DE" dirty="0" err="1"/>
              <a:t>bakış</a:t>
            </a:r>
            <a:endParaRPr lang="de-DE" dirty="0"/>
          </a:p>
          <a:p>
            <a:endParaRPr lang="de-DE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6E4C07D7-BEA6-47D8-A9A4-940193CF97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925" y="5412509"/>
            <a:ext cx="6694855" cy="219421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trategieentwicklung und Stakeholdermanagement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11026021" cy="9553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Why is coordination &amp; leadership useful?</a:t>
            </a:r>
            <a:endParaRPr dirty="0"/>
          </a:p>
        </p:txBody>
      </p:sp>
      <p:sp>
        <p:nvSpPr>
          <p:cNvPr id="54" name="Strategieentwicklung ist Kernaufgabe der Projektführung und einer jeden Netzwerkleitung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405347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Motivasyon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takım</a:t>
            </a:r>
            <a:r>
              <a:rPr lang="en-US" dirty="0"/>
              <a:t> </a:t>
            </a:r>
            <a:r>
              <a:rPr lang="en-US" dirty="0" err="1"/>
              <a:t>uyumu</a:t>
            </a:r>
            <a:r>
              <a:rPr lang="en-US" dirty="0"/>
              <a:t> </a:t>
            </a:r>
            <a:r>
              <a:rPr lang="en-US" dirty="0" err="1"/>
              <a:t>güçlendirilir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Üyeler</a:t>
            </a:r>
            <a:r>
              <a:rPr lang="en-US" dirty="0"/>
              <a:t> </a:t>
            </a:r>
            <a:r>
              <a:rPr lang="en-US" dirty="0" err="1"/>
              <a:t>aktif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terfi</a:t>
            </a:r>
            <a:r>
              <a:rPr lang="en-US" dirty="0"/>
              <a:t> </a:t>
            </a:r>
            <a:r>
              <a:rPr lang="en-US" dirty="0" err="1"/>
              <a:t>ettirilir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güçlü</a:t>
            </a:r>
            <a:r>
              <a:rPr lang="en-US" dirty="0"/>
              <a:t> </a:t>
            </a:r>
            <a:r>
              <a:rPr lang="en-US" dirty="0" err="1"/>
              <a:t>yönleriyle</a:t>
            </a:r>
            <a:r>
              <a:rPr lang="en-US" dirty="0"/>
              <a:t> </a:t>
            </a:r>
            <a:r>
              <a:rPr lang="en-US" dirty="0" err="1"/>
              <a:t>ağa</a:t>
            </a:r>
            <a:r>
              <a:rPr lang="en-US" dirty="0"/>
              <a:t> </a:t>
            </a:r>
            <a:r>
              <a:rPr lang="en-US" dirty="0" err="1"/>
              <a:t>katkıda</a:t>
            </a:r>
            <a:r>
              <a:rPr lang="en-US" dirty="0"/>
              <a:t> </a:t>
            </a:r>
            <a:r>
              <a:rPr lang="en-US" dirty="0" err="1"/>
              <a:t>bulunabilirler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Sorumluluklar</a:t>
            </a:r>
            <a:r>
              <a:rPr lang="en-US" dirty="0"/>
              <a:t> </a:t>
            </a:r>
            <a:r>
              <a:rPr lang="en-US" dirty="0" err="1"/>
              <a:t>açıkça</a:t>
            </a:r>
            <a:r>
              <a:rPr lang="en-US" dirty="0"/>
              <a:t> </a:t>
            </a:r>
            <a:r>
              <a:rPr lang="en-US" dirty="0" err="1"/>
              <a:t>tanımlanmıştır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Kararlar</a:t>
            </a:r>
            <a:r>
              <a:rPr lang="en-US" dirty="0"/>
              <a:t> </a:t>
            </a:r>
            <a:r>
              <a:rPr lang="en-US" dirty="0" err="1"/>
              <a:t>büyük</a:t>
            </a:r>
            <a:r>
              <a:rPr lang="en-US" dirty="0"/>
              <a:t> </a:t>
            </a:r>
            <a:r>
              <a:rPr lang="en-US" dirty="0" err="1"/>
              <a:t>sapmalar</a:t>
            </a:r>
            <a:r>
              <a:rPr lang="en-US" dirty="0"/>
              <a:t> </a:t>
            </a:r>
            <a:r>
              <a:rPr lang="en-US" dirty="0" err="1"/>
              <a:t>olmadan</a:t>
            </a:r>
            <a:r>
              <a:rPr lang="en-US" dirty="0"/>
              <a:t> </a:t>
            </a:r>
            <a:r>
              <a:rPr lang="en-US" dirty="0" err="1"/>
              <a:t>alınabilir</a:t>
            </a: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Hedeflere</a:t>
            </a:r>
            <a:r>
              <a:rPr lang="en-US" dirty="0"/>
              <a:t> </a:t>
            </a:r>
            <a:r>
              <a:rPr lang="en-US" dirty="0" err="1"/>
              <a:t>yapılandırılmış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verimli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ulaşılabilir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Olumlu</a:t>
            </a:r>
            <a:r>
              <a:rPr lang="en-US" dirty="0"/>
              <a:t> </a:t>
            </a:r>
            <a:r>
              <a:rPr lang="en-US" dirty="0" err="1"/>
              <a:t>etkiler</a:t>
            </a:r>
            <a:r>
              <a:rPr lang="en-US" dirty="0"/>
              <a:t> </a:t>
            </a:r>
            <a:r>
              <a:rPr lang="en-US" dirty="0" err="1"/>
              <a:t>güçlendirilir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olumsuz</a:t>
            </a:r>
            <a:r>
              <a:rPr lang="en-US" dirty="0"/>
              <a:t> </a:t>
            </a:r>
            <a:r>
              <a:rPr lang="en-US" dirty="0" err="1"/>
              <a:t>etkiler</a:t>
            </a:r>
            <a:r>
              <a:rPr lang="en-US" dirty="0"/>
              <a:t> </a:t>
            </a:r>
            <a:r>
              <a:rPr lang="en-US" dirty="0" err="1"/>
              <a:t>hafifletilir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karşıtları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riskleri</a:t>
            </a:r>
            <a:r>
              <a:rPr lang="en-US" dirty="0"/>
              <a:t> </a:t>
            </a:r>
            <a:r>
              <a:rPr lang="en-US" dirty="0" err="1"/>
              <a:t>belirlenir</a:t>
            </a:r>
            <a:r>
              <a:rPr lang="en-US" dirty="0"/>
              <a:t>; </a:t>
            </a:r>
            <a:r>
              <a:rPr lang="en-US" dirty="0" err="1"/>
              <a:t>zamanında</a:t>
            </a:r>
            <a:r>
              <a:rPr lang="en-US" dirty="0"/>
              <a:t> </a:t>
            </a:r>
            <a:r>
              <a:rPr lang="en-US" dirty="0" err="1"/>
              <a:t>reaksiyon</a:t>
            </a:r>
            <a:r>
              <a:rPr lang="en-US" dirty="0"/>
              <a:t> </a:t>
            </a:r>
            <a:r>
              <a:rPr lang="en-US" dirty="0" err="1"/>
              <a:t>mümkündür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7B571416-89D5-446C-8A81-5E2B2ABB2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Avantajları</a:t>
            </a:r>
            <a:endParaRPr lang="de-DE" dirty="0"/>
          </a:p>
        </p:txBody>
      </p:sp>
      <p:pic>
        <p:nvPicPr>
          <p:cNvPr id="4" name="Grafik 3" descr="Ein Bild, das Licht enthält.&#10;&#10;Automatisch generierte Beschreibung">
            <a:extLst>
              <a:ext uri="{FF2B5EF4-FFF2-40B4-BE49-F238E27FC236}">
                <a16:creationId xmlns="" xmlns:a16="http://schemas.microsoft.com/office/drawing/2014/main" id="{62D283D1-6FAF-44C4-8AE7-52777F49C0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34763">
            <a:off x="9714364" y="495340"/>
            <a:ext cx="1286466" cy="80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260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ie Aufgaben eines Moderators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9327849" cy="95536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Koordinasyon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liderliğin</a:t>
            </a:r>
            <a:r>
              <a:rPr lang="en-US" dirty="0"/>
              <a:t> </a:t>
            </a:r>
            <a:r>
              <a:rPr lang="en-US" dirty="0" err="1"/>
              <a:t>rolü</a:t>
            </a:r>
            <a:endParaRPr dirty="0"/>
          </a:p>
        </p:txBody>
      </p:sp>
      <p:sp>
        <p:nvSpPr>
          <p:cNvPr id="58" name="Was der Moderator machen soll:…"/>
          <p:cNvSpPr txBox="1">
            <a:spLocks noGrp="1"/>
          </p:cNvSpPr>
          <p:nvPr>
            <p:ph type="body" idx="1"/>
          </p:nvPr>
        </p:nvSpPr>
        <p:spPr>
          <a:xfrm>
            <a:off x="719667" y="2536371"/>
            <a:ext cx="8248841" cy="44645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1800" b="1" dirty="0" smtClean="0">
                <a:latin typeface="+mj-lt"/>
              </a:rPr>
              <a:t>Yapılacaklar:</a:t>
            </a:r>
            <a:endParaRPr lang="de-DE" sz="1800" dirty="0">
              <a:latin typeface="+mj-lt"/>
            </a:endParaRPr>
          </a:p>
          <a:p>
            <a:pPr marL="200526" indent="-200526">
              <a:buSzPct val="100000"/>
            </a:pPr>
            <a:r>
              <a:rPr lang="de-DE" dirty="0" err="1"/>
              <a:t>Üyeleri</a:t>
            </a:r>
            <a:r>
              <a:rPr lang="de-DE" dirty="0"/>
              <a:t> </a:t>
            </a:r>
            <a:r>
              <a:rPr lang="de-DE" dirty="0" err="1"/>
              <a:t>motive</a:t>
            </a:r>
            <a:r>
              <a:rPr lang="de-DE" dirty="0"/>
              <a:t> </a:t>
            </a:r>
            <a:r>
              <a:rPr lang="de-DE" dirty="0" err="1"/>
              <a:t>edin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teşvik</a:t>
            </a:r>
            <a:r>
              <a:rPr lang="de-DE" dirty="0"/>
              <a:t> </a:t>
            </a:r>
            <a:r>
              <a:rPr lang="de-DE" dirty="0" err="1"/>
              <a:t>edin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Aktif</a:t>
            </a:r>
            <a:r>
              <a:rPr lang="de-DE" dirty="0"/>
              <a:t> </a:t>
            </a:r>
            <a:r>
              <a:rPr lang="de-DE" dirty="0" err="1"/>
              <a:t>olarak</a:t>
            </a:r>
            <a:r>
              <a:rPr lang="de-DE" dirty="0"/>
              <a:t> </a:t>
            </a:r>
            <a:r>
              <a:rPr lang="de-DE" dirty="0" err="1"/>
              <a:t>başkalarını</a:t>
            </a:r>
            <a:r>
              <a:rPr lang="de-DE" dirty="0"/>
              <a:t> </a:t>
            </a:r>
            <a:r>
              <a:rPr lang="de-DE" dirty="0" err="1"/>
              <a:t>dinleyin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Kendini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başkalarını</a:t>
            </a:r>
            <a:r>
              <a:rPr lang="de-DE" dirty="0"/>
              <a:t> </a:t>
            </a:r>
            <a:r>
              <a:rPr lang="de-DE" dirty="0" err="1" smtClean="0"/>
              <a:t>düşün</a:t>
            </a:r>
            <a:r>
              <a:rPr lang="tr-TR" dirty="0" smtClean="0"/>
              <a:t>ün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Sorumluluğu</a:t>
            </a:r>
            <a:r>
              <a:rPr lang="de-DE" dirty="0"/>
              <a:t> </a:t>
            </a:r>
            <a:r>
              <a:rPr lang="de-DE" dirty="0" err="1"/>
              <a:t>devretmek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Karar</a:t>
            </a:r>
            <a:r>
              <a:rPr lang="de-DE" dirty="0"/>
              <a:t> </a:t>
            </a:r>
            <a:r>
              <a:rPr lang="de-DE" dirty="0" err="1" smtClean="0"/>
              <a:t>ver</a:t>
            </a:r>
            <a:r>
              <a:rPr lang="tr-TR" dirty="0" smtClean="0"/>
              <a:t>in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Açıkça</a:t>
            </a:r>
            <a:r>
              <a:rPr lang="de-DE" dirty="0"/>
              <a:t> </a:t>
            </a:r>
            <a:r>
              <a:rPr lang="de-DE" dirty="0" err="1"/>
              <a:t>iletişim</a:t>
            </a:r>
            <a:r>
              <a:rPr lang="de-DE" dirty="0"/>
              <a:t> </a:t>
            </a:r>
            <a:r>
              <a:rPr lang="de-DE" dirty="0" err="1"/>
              <a:t>kurun</a:t>
            </a:r>
            <a:r>
              <a:rPr lang="de-DE" dirty="0"/>
              <a:t> (</a:t>
            </a:r>
            <a:r>
              <a:rPr lang="de-DE" dirty="0" err="1"/>
              <a:t>geri</a:t>
            </a:r>
            <a:r>
              <a:rPr lang="de-DE" dirty="0"/>
              <a:t> </a:t>
            </a:r>
            <a:r>
              <a:rPr lang="de-DE" dirty="0" err="1"/>
              <a:t>bildirim</a:t>
            </a:r>
            <a:r>
              <a:rPr lang="de-DE" dirty="0"/>
              <a:t> </a:t>
            </a:r>
            <a:r>
              <a:rPr lang="de-DE" dirty="0" err="1"/>
              <a:t>toplantıları</a:t>
            </a:r>
            <a:r>
              <a:rPr lang="de-DE" dirty="0"/>
              <a:t>, </a:t>
            </a:r>
            <a:r>
              <a:rPr lang="de-DE" dirty="0" err="1"/>
              <a:t>üyelerin</a:t>
            </a:r>
            <a:r>
              <a:rPr lang="de-DE" dirty="0"/>
              <a:t> </a:t>
            </a:r>
            <a:r>
              <a:rPr lang="de-DE" dirty="0" err="1"/>
              <a:t>dahil</a:t>
            </a:r>
            <a:r>
              <a:rPr lang="de-DE" dirty="0"/>
              <a:t> </a:t>
            </a:r>
            <a:r>
              <a:rPr lang="de-DE" dirty="0" err="1"/>
              <a:t>olduğu</a:t>
            </a:r>
            <a:r>
              <a:rPr lang="de-DE" dirty="0"/>
              <a:t> </a:t>
            </a:r>
            <a:r>
              <a:rPr lang="de-DE" dirty="0" err="1"/>
              <a:t>vb</a:t>
            </a:r>
            <a:r>
              <a:rPr lang="de-DE" dirty="0"/>
              <a:t>.)</a:t>
            </a:r>
          </a:p>
          <a:p>
            <a:pPr marL="200526" indent="-200526">
              <a:buSzPct val="100000"/>
            </a:pPr>
            <a:r>
              <a:rPr lang="de-DE" dirty="0"/>
              <a:t>SMART </a:t>
            </a:r>
            <a:r>
              <a:rPr lang="de-DE" dirty="0" err="1"/>
              <a:t>hedefleri</a:t>
            </a:r>
            <a:r>
              <a:rPr lang="de-DE" dirty="0"/>
              <a:t> </a:t>
            </a:r>
            <a:r>
              <a:rPr lang="de-DE" dirty="0" err="1"/>
              <a:t>belirleyin</a:t>
            </a:r>
            <a:endParaRPr lang="de-DE" dirty="0"/>
          </a:p>
          <a:p>
            <a:pPr marL="200526" indent="-200526">
              <a:buSzPct val="100000"/>
            </a:pPr>
            <a:endParaRPr lang="de-DE" dirty="0"/>
          </a:p>
          <a:p>
            <a:pPr marL="200526" indent="-200526">
              <a:buSzPct val="100000"/>
            </a:pPr>
            <a:endParaRPr lang="de-DE" dirty="0"/>
          </a:p>
          <a:p>
            <a:pPr marL="0" indent="0">
              <a:buSzPct val="100000"/>
              <a:buNone/>
            </a:pPr>
            <a:r>
              <a:rPr lang="tr-TR" sz="1800" b="1" smtClean="0">
                <a:latin typeface="Bebas Neue" panose="020B0606020202050201" pitchFamily="34" charset="0"/>
              </a:rPr>
              <a:t>Yapılmayacaklar:</a:t>
            </a:r>
            <a:endParaRPr lang="de-DE" dirty="0"/>
          </a:p>
          <a:p>
            <a:pPr marL="200526" indent="-200526">
              <a:buSzPct val="100000"/>
            </a:pPr>
            <a:r>
              <a:rPr lang="en-US" dirty="0" err="1"/>
              <a:t>Çevreyi</a:t>
            </a:r>
            <a:r>
              <a:rPr lang="en-US" dirty="0"/>
              <a:t> </a:t>
            </a:r>
            <a:r>
              <a:rPr lang="tr-TR" dirty="0" smtClean="0"/>
              <a:t>göz ardı etmek </a:t>
            </a:r>
            <a:r>
              <a:rPr lang="en-US" dirty="0" smtClean="0"/>
              <a:t>(</a:t>
            </a:r>
            <a:r>
              <a:rPr lang="en-US" dirty="0" err="1" smtClean="0"/>
              <a:t>rakipler</a:t>
            </a:r>
            <a:r>
              <a:rPr lang="en-US" dirty="0"/>
              <a:t>, </a:t>
            </a:r>
            <a:r>
              <a:rPr lang="en-US" dirty="0" err="1"/>
              <a:t>mevzuat</a:t>
            </a:r>
            <a:r>
              <a:rPr lang="en-US" dirty="0"/>
              <a:t> </a:t>
            </a:r>
            <a:r>
              <a:rPr lang="en-US" dirty="0" err="1"/>
              <a:t>değişiklikleri</a:t>
            </a:r>
            <a:r>
              <a:rPr lang="en-US" dirty="0"/>
              <a:t>, </a:t>
            </a:r>
            <a:r>
              <a:rPr lang="en-US" dirty="0" err="1"/>
              <a:t>paydaş</a:t>
            </a:r>
            <a:r>
              <a:rPr lang="en-US" dirty="0"/>
              <a:t> </a:t>
            </a:r>
            <a:r>
              <a:rPr lang="en-US" dirty="0" err="1"/>
              <a:t>ihtiyaçları</a:t>
            </a:r>
            <a:r>
              <a:rPr lang="en-US" dirty="0"/>
              <a:t> vb.)</a:t>
            </a:r>
          </a:p>
          <a:p>
            <a:pPr marL="200526" indent="-200526">
              <a:buSzPct val="100000"/>
            </a:pPr>
            <a:r>
              <a:rPr lang="en-US" dirty="0" err="1"/>
              <a:t>Üyelere</a:t>
            </a:r>
            <a:r>
              <a:rPr lang="en-US" dirty="0"/>
              <a:t> "</a:t>
            </a:r>
            <a:r>
              <a:rPr lang="en-US" dirty="0" err="1"/>
              <a:t>yukarıdan</a:t>
            </a:r>
            <a:r>
              <a:rPr lang="en-US" dirty="0"/>
              <a:t>" </a:t>
            </a:r>
            <a:r>
              <a:rPr lang="en-US" dirty="0" err="1"/>
              <a:t>davranmak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onları</a:t>
            </a:r>
            <a:r>
              <a:rPr lang="en-US" dirty="0"/>
              <a:t> </a:t>
            </a:r>
            <a:r>
              <a:rPr lang="en-US" dirty="0" err="1"/>
              <a:t>küçük</a:t>
            </a:r>
            <a:r>
              <a:rPr lang="en-US" dirty="0"/>
              <a:t> </a:t>
            </a:r>
            <a:r>
              <a:rPr lang="en-US" dirty="0" err="1"/>
              <a:t>düşürmek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Eski</a:t>
            </a:r>
            <a:r>
              <a:rPr lang="en-US" dirty="0"/>
              <a:t> </a:t>
            </a:r>
            <a:r>
              <a:rPr lang="en-US" dirty="0" err="1"/>
              <a:t>kalıplara</a:t>
            </a:r>
            <a:r>
              <a:rPr lang="en-US" dirty="0"/>
              <a:t> / </a:t>
            </a:r>
            <a:r>
              <a:rPr lang="en-US" dirty="0" err="1"/>
              <a:t>yapılara</a:t>
            </a:r>
            <a:r>
              <a:rPr lang="en-US" dirty="0"/>
              <a:t> </a:t>
            </a:r>
            <a:r>
              <a:rPr lang="en-US" dirty="0" err="1"/>
              <a:t>bağlı</a:t>
            </a:r>
            <a:r>
              <a:rPr lang="en-US" dirty="0"/>
              <a:t> </a:t>
            </a:r>
            <a:r>
              <a:rPr lang="en-US" dirty="0" err="1" smtClean="0"/>
              <a:t>kal</a:t>
            </a:r>
            <a:r>
              <a:rPr lang="tr-TR" dirty="0" err="1" smtClean="0"/>
              <a:t>mak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Kötü</a:t>
            </a:r>
            <a:r>
              <a:rPr lang="en-US" dirty="0"/>
              <a:t> zaman </a:t>
            </a:r>
            <a:r>
              <a:rPr lang="en-US" dirty="0" err="1"/>
              <a:t>yönetimi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Hata</a:t>
            </a:r>
            <a:r>
              <a:rPr lang="en-US" dirty="0"/>
              <a:t> </a:t>
            </a:r>
            <a:r>
              <a:rPr lang="tr-TR" dirty="0" smtClean="0"/>
              <a:t>hoşgörüsüzlüğü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986ECADA-B162-4FAB-BD11-CBCD32C7AD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4190662" cy="353493"/>
          </a:xfrm>
        </p:spPr>
        <p:txBody>
          <a:bodyPr>
            <a:noAutofit/>
          </a:bodyPr>
          <a:lstStyle/>
          <a:p>
            <a:r>
              <a:rPr lang="tr-TR" dirty="0" smtClean="0"/>
              <a:t>Yapılacaklar ve Yapılmayacaklar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41A3ACA7-0050-4F6A-B903-EF917C8A09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9529" y="3290179"/>
            <a:ext cx="955217" cy="295546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MARTE-Zielsetz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SMART </a:t>
            </a:r>
            <a:r>
              <a:rPr lang="en-US" dirty="0" err="1"/>
              <a:t>hedef</a:t>
            </a:r>
            <a:r>
              <a:rPr lang="en-US" dirty="0"/>
              <a:t> </a:t>
            </a:r>
            <a:r>
              <a:rPr lang="en-US" dirty="0" err="1"/>
              <a:t>belirleme</a:t>
            </a:r>
            <a:r>
              <a:rPr lang="en-US" dirty="0"/>
              <a:t> - </a:t>
            </a:r>
            <a:r>
              <a:rPr lang="en-US" dirty="0" err="1"/>
              <a:t>bu</a:t>
            </a:r>
            <a:r>
              <a:rPr lang="en-US" dirty="0"/>
              <a:t> ne </a:t>
            </a:r>
            <a:r>
              <a:rPr lang="en-US" dirty="0" err="1"/>
              <a:t>anlama</a:t>
            </a:r>
            <a:r>
              <a:rPr lang="en-US" dirty="0"/>
              <a:t> </a:t>
            </a:r>
            <a:r>
              <a:rPr lang="en-US" dirty="0" err="1"/>
              <a:t>geliyor</a:t>
            </a:r>
            <a:r>
              <a:rPr lang="en-US" dirty="0"/>
              <a:t>?</a:t>
            </a:r>
            <a:endParaRPr dirty="0"/>
          </a:p>
        </p:txBody>
      </p:sp>
      <p:grpSp>
        <p:nvGrpSpPr>
          <p:cNvPr id="98" name="Gruppieren"/>
          <p:cNvGrpSpPr/>
          <p:nvPr/>
        </p:nvGrpSpPr>
        <p:grpSpPr>
          <a:xfrm>
            <a:off x="1204504" y="1762277"/>
            <a:ext cx="10046153" cy="3396803"/>
            <a:chOff x="0" y="0"/>
            <a:chExt cx="10046151" cy="3396802"/>
          </a:xfrm>
        </p:grpSpPr>
        <p:sp>
          <p:nvSpPr>
            <p:cNvPr id="78" name="Kreis"/>
            <p:cNvSpPr/>
            <p:nvPr/>
          </p:nvSpPr>
          <p:spPr>
            <a:xfrm>
              <a:off x="2028996" y="0"/>
              <a:ext cx="1667005" cy="1667005"/>
            </a:xfrm>
            <a:prstGeom prst="ellipse">
              <a:avLst/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79" name="Kreis"/>
            <p:cNvSpPr/>
            <p:nvPr/>
          </p:nvSpPr>
          <p:spPr>
            <a:xfrm>
              <a:off x="4079107" y="12284"/>
              <a:ext cx="1667006" cy="1667005"/>
            </a:xfrm>
            <a:prstGeom prst="ellipse">
              <a:avLst/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80" name="Kreis"/>
            <p:cNvSpPr/>
            <p:nvPr/>
          </p:nvSpPr>
          <p:spPr>
            <a:xfrm>
              <a:off x="0" y="0"/>
              <a:ext cx="1667005" cy="1667005"/>
            </a:xfrm>
            <a:prstGeom prst="ellipse">
              <a:avLst/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81" name="Kreis"/>
            <p:cNvSpPr/>
            <p:nvPr/>
          </p:nvSpPr>
          <p:spPr>
            <a:xfrm>
              <a:off x="6086989" y="0"/>
              <a:ext cx="1667005" cy="1667005"/>
            </a:xfrm>
            <a:prstGeom prst="ellipse">
              <a:avLst/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82" name="Kreis"/>
            <p:cNvSpPr/>
            <p:nvPr/>
          </p:nvSpPr>
          <p:spPr>
            <a:xfrm>
              <a:off x="8115986" y="0"/>
              <a:ext cx="1667005" cy="1667005"/>
            </a:xfrm>
            <a:prstGeom prst="ellipse">
              <a:avLst/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83" name="S"/>
            <p:cNvSpPr txBox="1"/>
            <p:nvPr/>
          </p:nvSpPr>
          <p:spPr>
            <a:xfrm>
              <a:off x="633448" y="325672"/>
              <a:ext cx="400108" cy="1015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60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Bebas Neue" panose="020B0606020202050201" pitchFamily="34" charset="0"/>
                </a:rPr>
                <a:t>S</a:t>
              </a:r>
            </a:p>
          </p:txBody>
        </p:sp>
        <p:sp>
          <p:nvSpPr>
            <p:cNvPr id="84" name="M"/>
            <p:cNvSpPr txBox="1"/>
            <p:nvPr/>
          </p:nvSpPr>
          <p:spPr>
            <a:xfrm>
              <a:off x="2597523" y="325672"/>
              <a:ext cx="529950" cy="1015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60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Bebas Neue" panose="020B0606020202050201" pitchFamily="34" charset="0"/>
                </a:rPr>
                <a:t>M</a:t>
              </a:r>
            </a:p>
          </p:txBody>
        </p:sp>
        <p:sp>
          <p:nvSpPr>
            <p:cNvPr id="85" name="A"/>
            <p:cNvSpPr txBox="1"/>
            <p:nvPr/>
          </p:nvSpPr>
          <p:spPr>
            <a:xfrm>
              <a:off x="4678617" y="325672"/>
              <a:ext cx="425756" cy="1015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60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Bebas Neue" panose="020B0606020202050201" pitchFamily="34" charset="0"/>
                </a:rPr>
                <a:t>A</a:t>
              </a:r>
            </a:p>
          </p:txBody>
        </p:sp>
        <p:sp>
          <p:nvSpPr>
            <p:cNvPr id="86" name="R"/>
            <p:cNvSpPr txBox="1"/>
            <p:nvPr/>
          </p:nvSpPr>
          <p:spPr>
            <a:xfrm>
              <a:off x="6709216" y="325672"/>
              <a:ext cx="422550" cy="1015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60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Bebas Neue" panose="020B0606020202050201" pitchFamily="34" charset="0"/>
                </a:rPr>
                <a:t>R</a:t>
              </a:r>
            </a:p>
          </p:txBody>
        </p:sp>
        <p:sp>
          <p:nvSpPr>
            <p:cNvPr id="87" name="T"/>
            <p:cNvSpPr txBox="1"/>
            <p:nvPr/>
          </p:nvSpPr>
          <p:spPr>
            <a:xfrm>
              <a:off x="8755847" y="325672"/>
              <a:ext cx="387283" cy="1015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60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Bebas Neue" panose="020B0606020202050201" pitchFamily="34" charset="0"/>
                </a:rPr>
                <a:t>T</a:t>
              </a:r>
            </a:p>
          </p:txBody>
        </p:sp>
        <p:sp>
          <p:nvSpPr>
            <p:cNvPr id="88" name="Pfeil"/>
            <p:cNvSpPr/>
            <p:nvPr/>
          </p:nvSpPr>
          <p:spPr>
            <a:xfrm rot="5400000">
              <a:off x="464056" y="1830821"/>
              <a:ext cx="738893" cy="738893"/>
            </a:xfrm>
            <a:prstGeom prst="rightArrow">
              <a:avLst>
                <a:gd name="adj1" fmla="val 57276"/>
                <a:gd name="adj2" fmla="val 46866"/>
              </a:avLst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89" name="Pfeil"/>
            <p:cNvSpPr/>
            <p:nvPr/>
          </p:nvSpPr>
          <p:spPr>
            <a:xfrm rot="5400000">
              <a:off x="2493052" y="1830821"/>
              <a:ext cx="738893" cy="738893"/>
            </a:xfrm>
            <a:prstGeom prst="rightArrow">
              <a:avLst>
                <a:gd name="adj1" fmla="val 57276"/>
                <a:gd name="adj2" fmla="val 46866"/>
              </a:avLst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0" name="Pfeil"/>
            <p:cNvSpPr/>
            <p:nvPr/>
          </p:nvSpPr>
          <p:spPr>
            <a:xfrm rot="5400000">
              <a:off x="4522049" y="1830821"/>
              <a:ext cx="738893" cy="738893"/>
            </a:xfrm>
            <a:prstGeom prst="rightArrow">
              <a:avLst>
                <a:gd name="adj1" fmla="val 57276"/>
                <a:gd name="adj2" fmla="val 46866"/>
              </a:avLst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1" name="Pfeil"/>
            <p:cNvSpPr/>
            <p:nvPr/>
          </p:nvSpPr>
          <p:spPr>
            <a:xfrm rot="5400000">
              <a:off x="6551045" y="1830821"/>
              <a:ext cx="738893" cy="738893"/>
            </a:xfrm>
            <a:prstGeom prst="rightArrow">
              <a:avLst>
                <a:gd name="adj1" fmla="val 57276"/>
                <a:gd name="adj2" fmla="val 46866"/>
              </a:avLst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2" name="Pfeil"/>
            <p:cNvSpPr/>
            <p:nvPr/>
          </p:nvSpPr>
          <p:spPr>
            <a:xfrm rot="5400000">
              <a:off x="8580042" y="1830821"/>
              <a:ext cx="738893" cy="738893"/>
            </a:xfrm>
            <a:prstGeom prst="rightArrow">
              <a:avLst>
                <a:gd name="adj1" fmla="val 57276"/>
                <a:gd name="adj2" fmla="val 46866"/>
              </a:avLst>
            </a:prstGeom>
            <a:solidFill>
              <a:schemeClr val="accent3">
                <a:lumOff val="-76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3" name="Spezifisch"/>
            <p:cNvSpPr txBox="1"/>
            <p:nvPr/>
          </p:nvSpPr>
          <p:spPr>
            <a:xfrm>
              <a:off x="230292" y="2431811"/>
              <a:ext cx="1206418" cy="954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2000" b="1">
                  <a:solidFill>
                    <a:schemeClr val="accent3">
                      <a:lumOff val="-7647"/>
                    </a:schemeClr>
                  </a:solidFill>
                </a:defRPr>
              </a:lvl1pPr>
            </a:lstStyle>
            <a:p>
              <a:r>
                <a:rPr lang="de-DE" sz="2800" b="0" dirty="0" err="1" smtClean="0">
                  <a:latin typeface="Bebas Neue" panose="020B0606020202050201" pitchFamily="34" charset="0"/>
                </a:rPr>
                <a:t>Specific</a:t>
              </a:r>
              <a:r>
                <a:rPr lang="tr-TR" sz="2800" b="0" dirty="0">
                  <a:latin typeface="Bebas Neue" panose="020B0606020202050201" pitchFamily="34" charset="0"/>
                </a:rPr>
                <a:t> </a:t>
              </a:r>
              <a:endParaRPr lang="tr-TR" sz="2800" b="0" dirty="0" smtClean="0">
                <a:latin typeface="Bebas Neue" panose="020B0606020202050201" pitchFamily="34" charset="0"/>
              </a:endParaRPr>
            </a:p>
            <a:p>
              <a:r>
                <a:rPr lang="tr-TR" sz="2800" b="0" dirty="0" smtClean="0">
                  <a:latin typeface="Bebas Neue" panose="020B0606020202050201" pitchFamily="34" charset="0"/>
                </a:rPr>
                <a:t>(Özel)</a:t>
              </a:r>
              <a:r>
                <a:rPr dirty="0" smtClean="0"/>
                <a:t> </a:t>
              </a:r>
              <a:endParaRPr dirty="0"/>
            </a:p>
          </p:txBody>
        </p:sp>
        <p:sp>
          <p:nvSpPr>
            <p:cNvPr id="94" name="Messbar"/>
            <p:cNvSpPr txBox="1"/>
            <p:nvPr/>
          </p:nvSpPr>
          <p:spPr>
            <a:xfrm>
              <a:off x="1991589" y="2431811"/>
              <a:ext cx="1741820" cy="954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2000" b="1">
                  <a:solidFill>
                    <a:schemeClr val="accent3">
                      <a:lumOff val="-7647"/>
                    </a:schemeClr>
                  </a:solidFill>
                </a:defRPr>
              </a:lvl1pPr>
            </a:lstStyle>
            <a:p>
              <a:r>
                <a:rPr lang="de-DE" sz="2800" b="0" dirty="0" err="1" smtClean="0">
                  <a:latin typeface="Bebas Neue" panose="020B0606020202050201" pitchFamily="34" charset="0"/>
                </a:rPr>
                <a:t>Measurable</a:t>
              </a:r>
              <a:r>
                <a:rPr lang="tr-TR" sz="2800" b="0" dirty="0">
                  <a:latin typeface="Bebas Neue" panose="020B0606020202050201" pitchFamily="34" charset="0"/>
                </a:rPr>
                <a:t> </a:t>
              </a:r>
              <a:endParaRPr lang="tr-TR" sz="2800" b="0" dirty="0" smtClean="0">
                <a:latin typeface="Bebas Neue" panose="020B0606020202050201" pitchFamily="34" charset="0"/>
              </a:endParaRPr>
            </a:p>
            <a:p>
              <a:r>
                <a:rPr lang="tr-TR" sz="2800" b="0" dirty="0" smtClean="0">
                  <a:latin typeface="Bebas Neue" panose="020B0606020202050201" pitchFamily="34" charset="0"/>
                </a:rPr>
                <a:t>(Ölçülebilir)</a:t>
              </a:r>
              <a:r>
                <a:rPr dirty="0" smtClean="0"/>
                <a:t> </a:t>
              </a:r>
              <a:endParaRPr dirty="0"/>
            </a:p>
          </p:txBody>
        </p:sp>
        <p:sp>
          <p:nvSpPr>
            <p:cNvPr id="95" name="Attraktiv"/>
            <p:cNvSpPr txBox="1"/>
            <p:nvPr/>
          </p:nvSpPr>
          <p:spPr>
            <a:xfrm>
              <a:off x="3806291" y="2442697"/>
              <a:ext cx="2121733" cy="954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2000" b="1">
                  <a:solidFill>
                    <a:schemeClr val="accent3">
                      <a:lumOff val="-7647"/>
                    </a:schemeClr>
                  </a:solidFill>
                </a:defRPr>
              </a:lvl1pPr>
            </a:lstStyle>
            <a:p>
              <a:r>
                <a:rPr lang="de-DE" sz="2800" b="0" dirty="0" err="1" smtClean="0">
                  <a:latin typeface="Bebas Neue" panose="020B0606020202050201" pitchFamily="34" charset="0"/>
                </a:rPr>
                <a:t>Accepted</a:t>
              </a:r>
              <a:r>
                <a:rPr lang="tr-TR" sz="2800" b="0" dirty="0" smtClean="0">
                  <a:latin typeface="Bebas Neue" panose="020B0606020202050201" pitchFamily="34" charset="0"/>
                </a:rPr>
                <a:t> </a:t>
              </a:r>
            </a:p>
            <a:p>
              <a:r>
                <a:rPr lang="tr-TR" sz="2800" b="0" dirty="0">
                  <a:latin typeface="Bebas Neue" panose="020B0606020202050201" pitchFamily="34" charset="0"/>
                </a:rPr>
                <a:t>(Kabul </a:t>
              </a:r>
              <a:r>
                <a:rPr lang="tr-TR" sz="2800" b="0" dirty="0" smtClean="0">
                  <a:latin typeface="Bebas Neue" panose="020B0606020202050201" pitchFamily="34" charset="0"/>
                </a:rPr>
                <a:t>edilmiş)</a:t>
              </a:r>
              <a:r>
                <a:rPr lang="de-DE" sz="2800" dirty="0" smtClean="0">
                  <a:latin typeface="Bebas Neue" panose="020B0606020202050201" pitchFamily="34" charset="0"/>
                </a:rPr>
                <a:t> </a:t>
              </a:r>
              <a:endParaRPr dirty="0"/>
            </a:p>
          </p:txBody>
        </p:sp>
        <p:sp>
          <p:nvSpPr>
            <p:cNvPr id="96" name="Realistisch"/>
            <p:cNvSpPr txBox="1"/>
            <p:nvPr/>
          </p:nvSpPr>
          <p:spPr>
            <a:xfrm>
              <a:off x="6220255" y="2431811"/>
              <a:ext cx="1531828" cy="954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2000" b="1">
                  <a:solidFill>
                    <a:schemeClr val="accent3">
                      <a:lumOff val="-7647"/>
                    </a:schemeClr>
                  </a:solidFill>
                </a:defRPr>
              </a:lvl1pPr>
            </a:lstStyle>
            <a:p>
              <a:r>
                <a:rPr lang="de-DE" sz="2800" b="0" dirty="0" err="1" smtClean="0">
                  <a:latin typeface="Bebas Neue" panose="020B0606020202050201" pitchFamily="34" charset="0"/>
                </a:rPr>
                <a:t>Realistic</a:t>
              </a:r>
              <a:endParaRPr lang="tr-TR" sz="2800" b="0" dirty="0" smtClean="0">
                <a:latin typeface="Bebas Neue" panose="020B0606020202050201" pitchFamily="34" charset="0"/>
              </a:endParaRPr>
            </a:p>
            <a:p>
              <a:r>
                <a:rPr lang="tr-TR" sz="2800" b="0" dirty="0">
                  <a:latin typeface="Bebas Neue" panose="020B0606020202050201" pitchFamily="34" charset="0"/>
                </a:rPr>
                <a:t>(Gerçekçi)</a:t>
              </a:r>
              <a:r>
                <a:rPr sz="2800" b="0" dirty="0">
                  <a:latin typeface="Bebas Neue" panose="020B0606020202050201" pitchFamily="34" charset="0"/>
                </a:rPr>
                <a:t> </a:t>
              </a:r>
            </a:p>
          </p:txBody>
        </p:sp>
        <p:sp>
          <p:nvSpPr>
            <p:cNvPr id="97" name="Terminiert"/>
            <p:cNvSpPr txBox="1"/>
            <p:nvPr/>
          </p:nvSpPr>
          <p:spPr>
            <a:xfrm>
              <a:off x="7794575" y="2431811"/>
              <a:ext cx="2251576" cy="954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sz="2000" b="1">
                  <a:solidFill>
                    <a:schemeClr val="accent3">
                      <a:lumOff val="-7647"/>
                    </a:schemeClr>
                  </a:solidFill>
                </a:defRPr>
              </a:lvl1pPr>
            </a:lstStyle>
            <a:p>
              <a:r>
                <a:rPr lang="de-DE" sz="2800" b="0" dirty="0" err="1" smtClean="0">
                  <a:latin typeface="Bebas Neue" panose="020B0606020202050201" pitchFamily="34" charset="0"/>
                </a:rPr>
                <a:t>Terminated</a:t>
              </a:r>
              <a:endParaRPr lang="tr-TR" sz="2800" b="0" dirty="0" smtClean="0">
                <a:latin typeface="Bebas Neue" panose="020B0606020202050201" pitchFamily="34" charset="0"/>
              </a:endParaRPr>
            </a:p>
            <a:p>
              <a:r>
                <a:rPr lang="tr-TR" sz="2800" b="0" dirty="0" smtClean="0">
                  <a:latin typeface="Bebas Neue" panose="020B0606020202050201" pitchFamily="34" charset="0"/>
                </a:rPr>
                <a:t>(Sonlandırılmış</a:t>
              </a:r>
              <a:r>
                <a:rPr lang="tr-TR" sz="2800" b="0" dirty="0">
                  <a:latin typeface="Bebas Neue" panose="020B0606020202050201" pitchFamily="34" charset="0"/>
                </a:rPr>
                <a:t>)</a:t>
              </a:r>
              <a:r>
                <a:rPr sz="2800" b="0" dirty="0">
                  <a:latin typeface="Bebas Neue" panose="020B0606020202050201" pitchFamily="34" charset="0"/>
                </a:rPr>
                <a:t> </a:t>
              </a:r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MARTE-Zielsetz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SMART goal setting - what does it mean?</a:t>
            </a:r>
            <a:endParaRPr dirty="0"/>
          </a:p>
        </p:txBody>
      </p:sp>
      <p:grpSp>
        <p:nvGrpSpPr>
          <p:cNvPr id="106" name="Gruppieren"/>
          <p:cNvGrpSpPr/>
          <p:nvPr/>
        </p:nvGrpSpPr>
        <p:grpSpPr>
          <a:xfrm>
            <a:off x="762295" y="1648642"/>
            <a:ext cx="10667410" cy="1692769"/>
            <a:chOff x="0" y="162308"/>
            <a:chExt cx="10667408" cy="1692766"/>
          </a:xfrm>
        </p:grpSpPr>
        <p:grpSp>
          <p:nvGrpSpPr>
            <p:cNvPr id="104" name="Gruppieren"/>
            <p:cNvGrpSpPr/>
            <p:nvPr/>
          </p:nvGrpSpPr>
          <p:grpSpPr>
            <a:xfrm>
              <a:off x="0" y="314799"/>
              <a:ext cx="955361" cy="955362"/>
              <a:chOff x="0" y="0"/>
              <a:chExt cx="955360" cy="955360"/>
            </a:xfrm>
          </p:grpSpPr>
          <p:sp>
            <p:nvSpPr>
              <p:cNvPr id="102" name="Kreis"/>
              <p:cNvSpPr/>
              <p:nvPr/>
            </p:nvSpPr>
            <p:spPr>
              <a:xfrm>
                <a:off x="0" y="0"/>
                <a:ext cx="955360" cy="955360"/>
              </a:xfrm>
              <a:prstGeom prst="ellipse">
                <a:avLst/>
              </a:prstGeom>
              <a:solidFill>
                <a:schemeClr val="accent3">
                  <a:lumOff val="-76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3" name="S"/>
              <p:cNvSpPr txBox="1"/>
              <p:nvPr/>
            </p:nvSpPr>
            <p:spPr>
              <a:xfrm>
                <a:off x="316099" y="85267"/>
                <a:ext cx="323163" cy="784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sz="45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de-DE" dirty="0">
                    <a:latin typeface="Bebas Neue" panose="020B0606020202050201" pitchFamily="34" charset="0"/>
                  </a:rPr>
                  <a:t>S</a:t>
                </a:r>
                <a:endParaRPr dirty="0">
                  <a:latin typeface="Bebas Neue" panose="020B0606020202050201" pitchFamily="34" charset="0"/>
                </a:endParaRPr>
              </a:p>
            </p:txBody>
          </p:sp>
        </p:grpSp>
        <p:sp>
          <p:nvSpPr>
            <p:cNvPr id="105" name="Ziele müssen klar und deutlich formuliert werden…"/>
            <p:cNvSpPr txBox="1"/>
            <p:nvPr/>
          </p:nvSpPr>
          <p:spPr>
            <a:xfrm>
              <a:off x="1298390" y="162308"/>
              <a:ext cx="9369018" cy="16927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buSzPct val="100000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smtClean="0">
                  <a:solidFill>
                    <a:srgbClr val="05557B"/>
                  </a:solidFill>
                  <a:latin typeface="+mj-lt"/>
                </a:rPr>
                <a:t>Specific</a:t>
              </a:r>
              <a:r>
                <a:rPr lang="tr-TR" dirty="0" smtClean="0">
                  <a:solidFill>
                    <a:srgbClr val="05557B"/>
                  </a:solidFill>
                  <a:latin typeface="+mj-lt"/>
                </a:rPr>
                <a:t> </a:t>
              </a:r>
              <a:r>
                <a:rPr lang="tr-TR" sz="2000" dirty="0">
                  <a:solidFill>
                    <a:srgbClr val="05557B"/>
                  </a:solidFill>
                  <a:latin typeface="+mj-lt"/>
                  <a:ea typeface="+mj-ea"/>
                  <a:cs typeface="+mj-cs"/>
                  <a:sym typeface="Helvetica"/>
                </a:rPr>
                <a:t>(Özel) </a:t>
              </a:r>
              <a:endParaRPr lang="en-US" sz="2000" dirty="0">
                <a:solidFill>
                  <a:srgbClr val="05557B"/>
                </a:solidFill>
                <a:latin typeface="+mj-lt"/>
                <a:ea typeface="+mj-ea"/>
                <a:cs typeface="+mj-cs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Hedefleri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açık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</a:t>
              </a:r>
              <a:r>
                <a:rPr lang="en-US" dirty="0">
                  <a:latin typeface="Yrsa" panose="020D0000000400000000" pitchFamily="34" charset="0"/>
                </a:rPr>
                <a:t> net </a:t>
              </a:r>
              <a:r>
                <a:rPr lang="en-US" dirty="0" err="1">
                  <a:latin typeface="Yrsa" panose="020D0000000400000000" pitchFamily="34" charset="0"/>
                </a:rPr>
                <a:t>bir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şekilde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formüle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edin</a:t>
              </a:r>
              <a:endParaRPr lang="en-US" dirty="0">
                <a:latin typeface="Yrsa" panose="020D0000000400000000" pitchFamily="34" charset="0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En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iyisi</a:t>
              </a:r>
              <a:r>
                <a:rPr lang="en-US" dirty="0">
                  <a:latin typeface="Yrsa" panose="020D0000000400000000" pitchFamily="34" charset="0"/>
                </a:rPr>
                <a:t>: </a:t>
              </a:r>
              <a:r>
                <a:rPr lang="en-US" dirty="0" err="1">
                  <a:latin typeface="Yrsa" panose="020D0000000400000000" pitchFamily="34" charset="0"/>
                </a:rPr>
                <a:t>Hedefi</a:t>
              </a:r>
              <a:r>
                <a:rPr lang="en-US" dirty="0">
                  <a:latin typeface="Yrsa" panose="020D0000000400000000" pitchFamily="34" charset="0"/>
                </a:rPr>
                <a:t>, </a:t>
              </a:r>
              <a:r>
                <a:rPr lang="en-US" dirty="0" err="1">
                  <a:latin typeface="Yrsa" panose="020D0000000400000000" pitchFamily="34" charset="0"/>
                </a:rPr>
                <a:t>doğrudan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konuya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giren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kısa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öz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bir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cümleyle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özetleyin</a:t>
              </a:r>
              <a:endParaRPr dirty="0">
                <a:latin typeface="Yrsa" panose="020D0000000400000000" pitchFamily="34" charset="0"/>
              </a:endParaRPr>
            </a:p>
          </p:txBody>
        </p:sp>
      </p:grpSp>
      <p:grpSp>
        <p:nvGrpSpPr>
          <p:cNvPr id="111" name="Gruppieren"/>
          <p:cNvGrpSpPr/>
          <p:nvPr/>
        </p:nvGrpSpPr>
        <p:grpSpPr>
          <a:xfrm>
            <a:off x="762295" y="3475894"/>
            <a:ext cx="10667410" cy="2893098"/>
            <a:chOff x="0" y="74544"/>
            <a:chExt cx="10667408" cy="2893096"/>
          </a:xfrm>
        </p:grpSpPr>
        <p:grpSp>
          <p:nvGrpSpPr>
            <p:cNvPr id="109" name="Gruppieren"/>
            <p:cNvGrpSpPr/>
            <p:nvPr/>
          </p:nvGrpSpPr>
          <p:grpSpPr>
            <a:xfrm>
              <a:off x="0" y="512920"/>
              <a:ext cx="955361" cy="955362"/>
              <a:chOff x="0" y="0"/>
              <a:chExt cx="955360" cy="955360"/>
            </a:xfrm>
          </p:grpSpPr>
          <p:sp>
            <p:nvSpPr>
              <p:cNvPr id="107" name="Kreis"/>
              <p:cNvSpPr/>
              <p:nvPr/>
            </p:nvSpPr>
            <p:spPr>
              <a:xfrm>
                <a:off x="0" y="0"/>
                <a:ext cx="955360" cy="955360"/>
              </a:xfrm>
              <a:prstGeom prst="ellipse">
                <a:avLst/>
              </a:prstGeom>
              <a:solidFill>
                <a:schemeClr val="accent3">
                  <a:lumOff val="-76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08" name="M"/>
              <p:cNvSpPr txBox="1"/>
              <p:nvPr/>
            </p:nvSpPr>
            <p:spPr>
              <a:xfrm>
                <a:off x="268009" y="85267"/>
                <a:ext cx="419344" cy="784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sz="45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latin typeface="Bebas Neue" panose="020B0606020202050201" pitchFamily="34" charset="0"/>
                  </a:rPr>
                  <a:t>M</a:t>
                </a:r>
              </a:p>
            </p:txBody>
          </p:sp>
        </p:grpSp>
        <p:sp>
          <p:nvSpPr>
            <p:cNvPr id="110" name="Ziele müssen so formuliert werden, dass sie gemessen werden können (quantitative Ziele)…"/>
            <p:cNvSpPr txBox="1"/>
            <p:nvPr/>
          </p:nvSpPr>
          <p:spPr>
            <a:xfrm>
              <a:off x="1298390" y="74544"/>
              <a:ext cx="9369018" cy="28930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buSzPct val="100000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de-DE" sz="2000" dirty="0" err="1" smtClean="0">
                  <a:solidFill>
                    <a:srgbClr val="05557B"/>
                  </a:solidFill>
                  <a:latin typeface="Bebas Neue" panose="020B0606020202050201" pitchFamily="34" charset="0"/>
                </a:rPr>
                <a:t>Measurable</a:t>
              </a:r>
              <a:r>
                <a:rPr lang="tr-TR" sz="2000" dirty="0" smtClean="0">
                  <a:solidFill>
                    <a:srgbClr val="05557B"/>
                  </a:solidFill>
                  <a:latin typeface="Bebas Neue" panose="020B0606020202050201" pitchFamily="34" charset="0"/>
                </a:rPr>
                <a:t> </a:t>
              </a:r>
              <a:r>
                <a:rPr lang="tr-TR" sz="2000" dirty="0">
                  <a:solidFill>
                    <a:srgbClr val="05557B"/>
                  </a:solidFill>
                  <a:latin typeface="+mj-lt"/>
                  <a:ea typeface="+mj-ea"/>
                  <a:cs typeface="+mj-cs"/>
                  <a:sym typeface="Helvetica"/>
                </a:rPr>
                <a:t>(Ölçülebilir)</a:t>
              </a:r>
              <a:endParaRPr lang="en-US" sz="2000" dirty="0">
                <a:solidFill>
                  <a:srgbClr val="05557B"/>
                </a:solidFill>
                <a:latin typeface="+mj-lt"/>
                <a:ea typeface="+mj-ea"/>
                <a:cs typeface="+mj-cs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Hedefleri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ölçülebilir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şekilde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formüle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edin</a:t>
              </a:r>
              <a:r>
                <a:rPr lang="en-US" dirty="0">
                  <a:latin typeface="Yrsa" panose="020D0000000400000000" pitchFamily="34" charset="0"/>
                </a:rPr>
                <a:t> (</a:t>
              </a:r>
              <a:r>
                <a:rPr lang="en-US" dirty="0" err="1">
                  <a:latin typeface="Yrsa" panose="020D0000000400000000" pitchFamily="34" charset="0"/>
                </a:rPr>
                <a:t>nicel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hedefler</a:t>
              </a:r>
              <a:r>
                <a:rPr lang="en-US" dirty="0">
                  <a:latin typeface="Yrsa" panose="020D0000000400000000" pitchFamily="34" charset="0"/>
                </a:rPr>
                <a:t>)</a:t>
              </a: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Maliyet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tasarrufunun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veya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zamanın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ölçülmesi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kolaydır</a:t>
              </a:r>
              <a:r>
                <a:rPr lang="en-US" dirty="0">
                  <a:latin typeface="Yrsa" panose="020D0000000400000000" pitchFamily="34" charset="0"/>
                </a:rPr>
                <a:t> ("</a:t>
              </a:r>
              <a:r>
                <a:rPr lang="en-US" dirty="0" err="1">
                  <a:latin typeface="Yrsa" panose="020D0000000400000000" pitchFamily="34" charset="0"/>
                </a:rPr>
                <a:t>Görevi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tamamlamak</a:t>
              </a:r>
              <a:r>
                <a:rPr lang="en-US" dirty="0">
                  <a:latin typeface="Yrsa" panose="020D0000000400000000" pitchFamily="34" charset="0"/>
                </a:rPr>
                <a:t> ne </a:t>
              </a:r>
              <a:r>
                <a:rPr lang="en-US" dirty="0" err="1">
                  <a:latin typeface="Yrsa" panose="020D0000000400000000" pitchFamily="34" charset="0"/>
                </a:rPr>
                <a:t>kadar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sürer</a:t>
              </a:r>
              <a:r>
                <a:rPr lang="en-US" dirty="0">
                  <a:latin typeface="Yrsa" panose="020D0000000400000000" pitchFamily="34" charset="0"/>
                </a:rPr>
                <a:t>?")</a:t>
              </a: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Ölçülemeyen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hedefler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için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ikame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değişkenler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kullanın</a:t>
              </a:r>
              <a:endParaRPr lang="en-US" dirty="0">
                <a:latin typeface="Yrsa" panose="020D0000000400000000" pitchFamily="34" charset="0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Geriye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dönük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olarak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hedefe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ulaşıldığını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belirlemek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için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ölçülebilirlik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gereklidir</a:t>
              </a:r>
              <a:endParaRPr dirty="0">
                <a:latin typeface="Yrsa" panose="020D0000000400000000" pitchFamily="34" charset="0"/>
              </a:endParaRP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MARTE-Zielsetz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SMART goal setting - what does it mean?</a:t>
            </a:r>
            <a:endParaRPr dirty="0"/>
          </a:p>
        </p:txBody>
      </p:sp>
      <p:grpSp>
        <p:nvGrpSpPr>
          <p:cNvPr id="119" name="Gruppieren"/>
          <p:cNvGrpSpPr/>
          <p:nvPr/>
        </p:nvGrpSpPr>
        <p:grpSpPr>
          <a:xfrm>
            <a:off x="762000" y="1443453"/>
            <a:ext cx="11212496" cy="1692769"/>
            <a:chOff x="0" y="-71395"/>
            <a:chExt cx="11212496" cy="1692765"/>
          </a:xfrm>
        </p:grpSpPr>
        <p:grpSp>
          <p:nvGrpSpPr>
            <p:cNvPr id="117" name="Gruppieren"/>
            <p:cNvGrpSpPr/>
            <p:nvPr/>
          </p:nvGrpSpPr>
          <p:grpSpPr>
            <a:xfrm>
              <a:off x="0" y="0"/>
              <a:ext cx="955361" cy="955361"/>
              <a:chOff x="0" y="0"/>
              <a:chExt cx="955360" cy="955360"/>
            </a:xfrm>
          </p:grpSpPr>
          <p:sp>
            <p:nvSpPr>
              <p:cNvPr id="115" name="Kreis"/>
              <p:cNvSpPr/>
              <p:nvPr/>
            </p:nvSpPr>
            <p:spPr>
              <a:xfrm>
                <a:off x="0" y="0"/>
                <a:ext cx="955360" cy="955360"/>
              </a:xfrm>
              <a:prstGeom prst="ellipse">
                <a:avLst/>
              </a:prstGeom>
              <a:solidFill>
                <a:schemeClr val="accent3">
                  <a:lumOff val="-76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16" name="A"/>
              <p:cNvSpPr txBox="1"/>
              <p:nvPr/>
            </p:nvSpPr>
            <p:spPr>
              <a:xfrm>
                <a:off x="306481" y="85267"/>
                <a:ext cx="342399" cy="784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sz="45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latin typeface="Bebas Neue" panose="020B0606020202050201" pitchFamily="34" charset="0"/>
                  </a:rPr>
                  <a:t>A</a:t>
                </a:r>
              </a:p>
            </p:txBody>
          </p:sp>
        </p:grpSp>
        <p:sp>
          <p:nvSpPr>
            <p:cNvPr id="118" name="Ziele müssen so formuliert werden, dass es Spaß macht an ihnen zu arbeiten…"/>
            <p:cNvSpPr txBox="1"/>
            <p:nvPr/>
          </p:nvSpPr>
          <p:spPr>
            <a:xfrm>
              <a:off x="1159205" y="-71395"/>
              <a:ext cx="10053291" cy="16927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buSzPct val="100000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de-DE" sz="2000" dirty="0" err="1" smtClean="0">
                  <a:solidFill>
                    <a:srgbClr val="05557B"/>
                  </a:solidFill>
                  <a:latin typeface="Bebas Neue" panose="020B0606020202050201" pitchFamily="34" charset="0"/>
                </a:rPr>
                <a:t>Accepted</a:t>
              </a:r>
              <a:r>
                <a:rPr lang="tr-TR" sz="2000" dirty="0" smtClean="0">
                  <a:solidFill>
                    <a:srgbClr val="05557B"/>
                  </a:solidFill>
                  <a:latin typeface="Bebas Neue" panose="020B0606020202050201" pitchFamily="34" charset="0"/>
                </a:rPr>
                <a:t> </a:t>
              </a:r>
              <a:r>
                <a:rPr lang="tr-TR" sz="2000" dirty="0">
                  <a:solidFill>
                    <a:srgbClr val="05557B"/>
                  </a:solidFill>
                  <a:latin typeface="Bebas Neue" panose="020B0606020202050201" pitchFamily="34" charset="0"/>
                  <a:ea typeface="+mj-ea"/>
                  <a:cs typeface="+mj-cs"/>
                  <a:sym typeface="Helvetica"/>
                </a:rPr>
                <a:t>(Kabul edilmiş) </a:t>
              </a:r>
              <a:endParaRPr lang="en-US" sz="2000" dirty="0">
                <a:solidFill>
                  <a:srgbClr val="05557B"/>
                </a:solidFill>
                <a:latin typeface="Bebas Neue" panose="020B0606020202050201" pitchFamily="34" charset="0"/>
                <a:ea typeface="+mj-ea"/>
                <a:cs typeface="+mj-cs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FontTx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tr-TR" dirty="0" smtClean="0">
                  <a:latin typeface="Yrsa" panose="020D0000000400000000" pitchFamily="34" charset="0"/>
                </a:rPr>
                <a:t>Ekip</a:t>
              </a:r>
              <a:r>
                <a:rPr lang="en-US" dirty="0" smtClean="0">
                  <a:latin typeface="Yrsa" panose="020D0000000400000000" pitchFamily="34" charset="0"/>
                </a:rPr>
                <a:t> </a:t>
              </a:r>
              <a:r>
                <a:rPr lang="tr-TR" dirty="0" smtClean="0">
                  <a:latin typeface="Yrsa" panose="020D0000000400000000" pitchFamily="34" charset="0"/>
                </a:rPr>
                <a:t>hedefleri</a:t>
              </a:r>
              <a:r>
                <a:rPr lang="en-US" dirty="0" smtClean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kabul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etmeli</a:t>
              </a:r>
              <a:endParaRPr lang="en-US" dirty="0">
                <a:latin typeface="Yrsa" panose="020D0000000400000000" pitchFamily="34" charset="0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FontTx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Ekip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üyelerini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hedef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belirleme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sürecine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dahil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ederek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bunu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başarmak</a:t>
              </a:r>
              <a:endParaRPr dirty="0">
                <a:latin typeface="Yrsa" panose="020D0000000400000000" pitchFamily="34" charset="0"/>
              </a:endParaRPr>
            </a:p>
          </p:txBody>
        </p:sp>
      </p:grpSp>
      <p:grpSp>
        <p:nvGrpSpPr>
          <p:cNvPr id="124" name="Gruppieren"/>
          <p:cNvGrpSpPr/>
          <p:nvPr/>
        </p:nvGrpSpPr>
        <p:grpSpPr>
          <a:xfrm>
            <a:off x="762000" y="2951320"/>
            <a:ext cx="10669528" cy="1374099"/>
            <a:chOff x="0" y="0"/>
            <a:chExt cx="10669527" cy="1374096"/>
          </a:xfrm>
        </p:grpSpPr>
        <p:grpSp>
          <p:nvGrpSpPr>
            <p:cNvPr id="122" name="Gruppieren"/>
            <p:cNvGrpSpPr/>
            <p:nvPr/>
          </p:nvGrpSpPr>
          <p:grpSpPr>
            <a:xfrm>
              <a:off x="0" y="0"/>
              <a:ext cx="955361" cy="955361"/>
              <a:chOff x="0" y="0"/>
              <a:chExt cx="955360" cy="955360"/>
            </a:xfrm>
          </p:grpSpPr>
          <p:sp>
            <p:nvSpPr>
              <p:cNvPr id="120" name="Kreis"/>
              <p:cNvSpPr/>
              <p:nvPr/>
            </p:nvSpPr>
            <p:spPr>
              <a:xfrm>
                <a:off x="0" y="0"/>
                <a:ext cx="955360" cy="955360"/>
              </a:xfrm>
              <a:prstGeom prst="ellipse">
                <a:avLst/>
              </a:prstGeom>
              <a:solidFill>
                <a:schemeClr val="accent3">
                  <a:lumOff val="-76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1" name="R"/>
              <p:cNvSpPr txBox="1"/>
              <p:nvPr/>
            </p:nvSpPr>
            <p:spPr>
              <a:xfrm>
                <a:off x="308084" y="85267"/>
                <a:ext cx="339193" cy="784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sz="45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latin typeface="Bebas Neue" panose="020B0606020202050201" pitchFamily="34" charset="0"/>
                  </a:rPr>
                  <a:t>R</a:t>
                </a:r>
              </a:p>
            </p:txBody>
          </p:sp>
        </p:grpSp>
        <p:sp>
          <p:nvSpPr>
            <p:cNvPr id="123" name="Die Ziele sollten herausfordernd sein, jedoch nicht unrealistisch oder utopisch…"/>
            <p:cNvSpPr txBox="1"/>
            <p:nvPr/>
          </p:nvSpPr>
          <p:spPr>
            <a:xfrm>
              <a:off x="1300509" y="81439"/>
              <a:ext cx="9369018" cy="12926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buSzPct val="100000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smtClean="0">
                  <a:solidFill>
                    <a:srgbClr val="05557B"/>
                  </a:solidFill>
                  <a:latin typeface="+mj-lt"/>
                </a:rPr>
                <a:t>Realistic</a:t>
              </a:r>
              <a:r>
                <a:rPr lang="tr-TR" dirty="0" smtClean="0">
                  <a:solidFill>
                    <a:srgbClr val="05557B"/>
                  </a:solidFill>
                  <a:latin typeface="+mj-lt"/>
                </a:rPr>
                <a:t> </a:t>
              </a:r>
              <a:r>
                <a:rPr lang="tr-TR" sz="2000" dirty="0">
                  <a:solidFill>
                    <a:srgbClr val="05557B"/>
                  </a:solidFill>
                  <a:latin typeface="+mj-lt"/>
                  <a:ea typeface="+mj-ea"/>
                  <a:cs typeface="+mj-cs"/>
                  <a:sym typeface="Helvetica"/>
                </a:rPr>
                <a:t>(Gerçekçi) </a:t>
              </a:r>
              <a:endParaRPr lang="en-US" sz="2000" dirty="0">
                <a:solidFill>
                  <a:srgbClr val="05557B"/>
                </a:solidFill>
                <a:latin typeface="+mj-lt"/>
                <a:ea typeface="+mj-ea"/>
                <a:cs typeface="+mj-cs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Hedefler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zorlayıcı</a:t>
              </a:r>
              <a:r>
                <a:rPr lang="en-US" dirty="0">
                  <a:latin typeface="Yrsa" panose="020D0000000400000000" pitchFamily="34" charset="0"/>
                </a:rPr>
                <a:t>, </a:t>
              </a:r>
              <a:r>
                <a:rPr lang="en-US" dirty="0" err="1">
                  <a:latin typeface="Yrsa" panose="020D0000000400000000" pitchFamily="34" charset="0"/>
                </a:rPr>
                <a:t>gerçekleştirilebilir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ulaşılabilir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olmalıdır</a:t>
              </a:r>
              <a:r>
                <a:rPr lang="en-US" dirty="0">
                  <a:latin typeface="Yrsa" panose="020D0000000400000000" pitchFamily="34" charset="0"/>
                </a:rPr>
                <a:t>, </a:t>
              </a:r>
              <a:r>
                <a:rPr lang="en-US" dirty="0" err="1">
                  <a:latin typeface="Yrsa" panose="020D0000000400000000" pitchFamily="34" charset="0"/>
                </a:rPr>
                <a:t>ancak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gerçekçi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olmayan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veya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ütopik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olmamalıdır</a:t>
              </a:r>
              <a:r>
                <a:rPr lang="en-US" dirty="0">
                  <a:latin typeface="Yrsa" panose="020D0000000400000000" pitchFamily="34" charset="0"/>
                </a:rPr>
                <a:t>.</a:t>
              </a:r>
              <a:endParaRPr dirty="0">
                <a:latin typeface="Yrsa" panose="020D0000000400000000" pitchFamily="34" charset="0"/>
              </a:endParaRPr>
            </a:p>
          </p:txBody>
        </p:sp>
      </p:grpSp>
      <p:grpSp>
        <p:nvGrpSpPr>
          <p:cNvPr id="129" name="Gruppieren"/>
          <p:cNvGrpSpPr/>
          <p:nvPr/>
        </p:nvGrpSpPr>
        <p:grpSpPr>
          <a:xfrm>
            <a:off x="761999" y="4387791"/>
            <a:ext cx="10632057" cy="2174318"/>
            <a:chOff x="0" y="0"/>
            <a:chExt cx="10632055" cy="2174313"/>
          </a:xfrm>
        </p:grpSpPr>
        <p:grpSp>
          <p:nvGrpSpPr>
            <p:cNvPr id="127" name="Gruppieren"/>
            <p:cNvGrpSpPr/>
            <p:nvPr/>
          </p:nvGrpSpPr>
          <p:grpSpPr>
            <a:xfrm>
              <a:off x="0" y="0"/>
              <a:ext cx="955361" cy="955361"/>
              <a:chOff x="0" y="0"/>
              <a:chExt cx="955360" cy="955360"/>
            </a:xfrm>
          </p:grpSpPr>
          <p:sp>
            <p:nvSpPr>
              <p:cNvPr id="125" name="Kreis"/>
              <p:cNvSpPr/>
              <p:nvPr/>
            </p:nvSpPr>
            <p:spPr>
              <a:xfrm>
                <a:off x="0" y="0"/>
                <a:ext cx="955360" cy="955360"/>
              </a:xfrm>
              <a:prstGeom prst="ellipse">
                <a:avLst/>
              </a:prstGeom>
              <a:solidFill>
                <a:schemeClr val="accent3">
                  <a:lumOff val="-76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26" name="T"/>
              <p:cNvSpPr txBox="1"/>
              <p:nvPr/>
            </p:nvSpPr>
            <p:spPr>
              <a:xfrm>
                <a:off x="320907" y="85267"/>
                <a:ext cx="313545" cy="78482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sz="45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latin typeface="Bebas Neue" panose="020B0606020202050201" pitchFamily="34" charset="0"/>
                  </a:rPr>
                  <a:t>T</a:t>
                </a:r>
              </a:p>
            </p:txBody>
          </p:sp>
        </p:grpSp>
        <p:sp>
          <p:nvSpPr>
            <p:cNvPr id="128" name="Ziele brauchen einen zeitlichen Rahmen…"/>
            <p:cNvSpPr txBox="1"/>
            <p:nvPr/>
          </p:nvSpPr>
          <p:spPr>
            <a:xfrm>
              <a:off x="1263037" y="81439"/>
              <a:ext cx="9369018" cy="20928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buSzPct val="100000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smtClean="0">
                  <a:solidFill>
                    <a:srgbClr val="05557B"/>
                  </a:solidFill>
                  <a:latin typeface="+mj-lt"/>
                </a:rPr>
                <a:t>Terminated</a:t>
              </a:r>
              <a:r>
                <a:rPr lang="tr-TR" dirty="0" smtClean="0">
                  <a:solidFill>
                    <a:srgbClr val="05557B"/>
                  </a:solidFill>
                  <a:latin typeface="+mj-lt"/>
                </a:rPr>
                <a:t> </a:t>
              </a:r>
              <a:r>
                <a:rPr lang="tr-TR" sz="2000" dirty="0">
                  <a:solidFill>
                    <a:srgbClr val="05557B"/>
                  </a:solidFill>
                  <a:latin typeface="+mj-lt"/>
                  <a:ea typeface="+mj-ea"/>
                  <a:cs typeface="+mj-cs"/>
                  <a:sym typeface="Helvetica"/>
                </a:rPr>
                <a:t>(Sonlandırılmış) </a:t>
              </a:r>
              <a:endParaRPr lang="en-US" sz="2000" dirty="0">
                <a:solidFill>
                  <a:srgbClr val="05557B"/>
                </a:solidFill>
                <a:latin typeface="+mj-lt"/>
                <a:ea typeface="+mj-ea"/>
                <a:cs typeface="+mj-cs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 err="1">
                  <a:latin typeface="Yrsa" panose="020D0000000400000000" pitchFamily="34" charset="0"/>
                </a:rPr>
                <a:t>Hedefler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bir</a:t>
              </a:r>
              <a:r>
                <a:rPr lang="en-US" dirty="0">
                  <a:latin typeface="Yrsa" panose="020D0000000400000000" pitchFamily="34" charset="0"/>
                </a:rPr>
                <a:t> zaman </a:t>
              </a:r>
              <a:r>
                <a:rPr lang="en-US" dirty="0" err="1">
                  <a:latin typeface="Yrsa" panose="020D0000000400000000" pitchFamily="34" charset="0"/>
                </a:rPr>
                <a:t>çerçevesine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ihtiyaç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duyar</a:t>
              </a:r>
              <a:endParaRPr lang="en-US" dirty="0">
                <a:latin typeface="Yrsa" panose="020D0000000400000000" pitchFamily="34" charset="0"/>
              </a:endParaRPr>
            </a:p>
            <a:p>
              <a:pPr marL="200526" indent="-200526">
                <a:lnSpc>
                  <a:spcPct val="130000"/>
                </a:lnSpc>
                <a:buSzPct val="100000"/>
                <a:buChar char="•"/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r>
                <a:rPr lang="en-US" dirty="0">
                  <a:latin typeface="Yrsa" panose="020D0000000400000000" pitchFamily="34" charset="0"/>
                </a:rPr>
                <a:t>Son </a:t>
              </a:r>
              <a:r>
                <a:rPr lang="en-US" dirty="0" err="1">
                  <a:latin typeface="Yrsa" panose="020D0000000400000000" pitchFamily="34" charset="0"/>
                </a:rPr>
                <a:t>teslim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tarihleri</a:t>
              </a:r>
              <a:r>
                <a:rPr lang="en-US" dirty="0">
                  <a:latin typeface="Yrsa" panose="020D0000000400000000" pitchFamily="34" charset="0"/>
                </a:rPr>
                <a:t>, </a:t>
              </a:r>
              <a:r>
                <a:rPr lang="en-US" dirty="0" err="1">
                  <a:latin typeface="Yrsa" panose="020D0000000400000000" pitchFamily="34" charset="0"/>
                </a:rPr>
                <a:t>hedeflerin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ilerlemesini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düzenli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aralıklarla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veya</a:t>
              </a:r>
              <a:r>
                <a:rPr lang="en-US" dirty="0">
                  <a:latin typeface="Yrsa" panose="020D0000000400000000" pitchFamily="34" charset="0"/>
                </a:rPr>
                <a:t> zaman </a:t>
              </a:r>
              <a:r>
                <a:rPr lang="en-US" dirty="0" err="1">
                  <a:latin typeface="Yrsa" panose="020D0000000400000000" pitchFamily="34" charset="0"/>
                </a:rPr>
                <a:t>dilimlerinde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gözden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geçirmeye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yardımcı</a:t>
              </a:r>
              <a:r>
                <a:rPr lang="en-US" dirty="0">
                  <a:latin typeface="Yrsa" panose="020D0000000400000000" pitchFamily="34" charset="0"/>
                </a:rPr>
                <a:t> </a:t>
              </a:r>
              <a:r>
                <a:rPr lang="en-US" dirty="0" err="1">
                  <a:latin typeface="Yrsa" panose="020D0000000400000000" pitchFamily="34" charset="0"/>
                </a:rPr>
                <a:t>olur</a:t>
              </a:r>
              <a:endParaRPr dirty="0">
                <a:latin typeface="Yrsa" panose="020D0000000400000000" pitchFamily="34" charset="0"/>
              </a:endParaRPr>
            </a:p>
          </p:txBody>
        </p: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133" name="3K-Modell…"/>
          <p:cNvSpPr txBox="1">
            <a:spLocks noGrp="1"/>
          </p:cNvSpPr>
          <p:nvPr>
            <p:ph type="body" idx="1"/>
          </p:nvPr>
        </p:nvSpPr>
        <p:spPr>
          <a:xfrm>
            <a:off x="719665" y="2541380"/>
            <a:ext cx="8248841" cy="3764169"/>
          </a:xfrm>
          <a:prstGeom prst="rect">
            <a:avLst/>
          </a:prstGeom>
        </p:spPr>
        <p:txBody>
          <a:bodyPr/>
          <a:lstStyle/>
          <a:p>
            <a:pPr marL="220578" indent="-220578">
              <a:lnSpc>
                <a:spcPct val="100000"/>
              </a:lnSpc>
              <a:buSzPct val="100000"/>
              <a:defRPr sz="1800" b="1"/>
            </a:pPr>
            <a:r>
              <a:rPr lang="de-DE" dirty="0" err="1"/>
              <a:t>Üç</a:t>
            </a:r>
            <a:r>
              <a:rPr lang="de-DE" dirty="0"/>
              <a:t> </a:t>
            </a:r>
            <a:r>
              <a:rPr lang="de-DE" dirty="0" err="1"/>
              <a:t>Bileşenli</a:t>
            </a:r>
            <a:r>
              <a:rPr lang="de-DE" dirty="0"/>
              <a:t> </a:t>
            </a:r>
            <a:r>
              <a:rPr lang="de-DE" dirty="0" smtClean="0"/>
              <a:t>Model</a:t>
            </a:r>
            <a:endParaRPr dirty="0" smtClean="0"/>
          </a:p>
          <a:p>
            <a:pPr marL="26670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/>
              <a:t>3K </a:t>
            </a:r>
            <a:r>
              <a:rPr lang="en-US" dirty="0" err="1"/>
              <a:t>modeli</a:t>
            </a:r>
            <a:r>
              <a:rPr lang="en-US" dirty="0"/>
              <a:t>, </a:t>
            </a:r>
            <a:r>
              <a:rPr lang="en-US" dirty="0" err="1"/>
              <a:t>motivasyonun</a:t>
            </a:r>
            <a:r>
              <a:rPr lang="en-US" dirty="0"/>
              <a:t> </a:t>
            </a:r>
            <a:r>
              <a:rPr lang="en-US" dirty="0" err="1"/>
              <a:t>üç</a:t>
            </a:r>
            <a:r>
              <a:rPr lang="en-US" dirty="0"/>
              <a:t> </a:t>
            </a:r>
            <a:r>
              <a:rPr lang="en-US" dirty="0" err="1"/>
              <a:t>bileşenini</a:t>
            </a:r>
            <a:r>
              <a:rPr lang="en-US" dirty="0"/>
              <a:t> </a:t>
            </a:r>
            <a:r>
              <a:rPr lang="en-US" dirty="0" err="1"/>
              <a:t>birbirinden</a:t>
            </a:r>
            <a:r>
              <a:rPr lang="en-US" dirty="0"/>
              <a:t> </a:t>
            </a:r>
            <a:r>
              <a:rPr lang="en-US" dirty="0" err="1"/>
              <a:t>ayırır</a:t>
            </a:r>
            <a:r>
              <a:rPr lang="en-US" dirty="0"/>
              <a:t>. Model, </a:t>
            </a:r>
            <a:r>
              <a:rPr lang="en-US" dirty="0" err="1"/>
              <a:t>katılımcıları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üyeleri</a:t>
            </a:r>
            <a:r>
              <a:rPr lang="en-US" dirty="0"/>
              <a:t> </a:t>
            </a:r>
            <a:r>
              <a:rPr lang="en-US" dirty="0" err="1"/>
              <a:t>teşvik</a:t>
            </a:r>
            <a:r>
              <a:rPr lang="en-US" dirty="0"/>
              <a:t> </a:t>
            </a:r>
            <a:r>
              <a:rPr lang="en-US" dirty="0" err="1"/>
              <a:t>etmeye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koçluk</a:t>
            </a:r>
            <a:r>
              <a:rPr lang="en-US" dirty="0"/>
              <a:t> </a:t>
            </a:r>
            <a:r>
              <a:rPr lang="en-US" dirty="0" err="1"/>
              <a:t>yapmaya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/>
              <a:t>.</a:t>
            </a:r>
            <a:endParaRPr dirty="0"/>
          </a:p>
          <a:p>
            <a:pPr marL="220578" indent="-220578">
              <a:lnSpc>
                <a:spcPct val="100000"/>
              </a:lnSpc>
              <a:buSzPct val="100000"/>
              <a:buChar char="•"/>
              <a:defRPr sz="1800" b="1"/>
            </a:pPr>
            <a:r>
              <a:rPr dirty="0"/>
              <a:t>Ambassador</a:t>
            </a:r>
            <a:r>
              <a:rPr lang="de-DE" dirty="0"/>
              <a:t> </a:t>
            </a:r>
            <a:r>
              <a:rPr lang="tr-TR" dirty="0" smtClean="0"/>
              <a:t>Programı</a:t>
            </a:r>
            <a:endParaRPr lang="de-DE" dirty="0"/>
          </a:p>
          <a:p>
            <a:pPr marL="180975" indent="0">
              <a:buNone/>
            </a:pPr>
            <a:r>
              <a:rPr lang="de-DE" dirty="0" err="1"/>
              <a:t>Büyük</a:t>
            </a:r>
            <a:r>
              <a:rPr lang="de-DE" dirty="0"/>
              <a:t> </a:t>
            </a:r>
            <a:r>
              <a:rPr lang="de-DE" dirty="0" err="1"/>
              <a:t>ağları</a:t>
            </a:r>
            <a:r>
              <a:rPr lang="de-DE" dirty="0"/>
              <a:t> </a:t>
            </a:r>
            <a:r>
              <a:rPr lang="de-DE" dirty="0" err="1"/>
              <a:t>haberler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değişiklikler</a:t>
            </a:r>
            <a:r>
              <a:rPr lang="de-DE" dirty="0"/>
              <a:t> </a:t>
            </a:r>
            <a:r>
              <a:rPr lang="de-DE" dirty="0" err="1"/>
              <a:t>hakkında</a:t>
            </a:r>
            <a:r>
              <a:rPr lang="de-DE" dirty="0"/>
              <a:t> </a:t>
            </a:r>
            <a:r>
              <a:rPr lang="de-DE" dirty="0" err="1"/>
              <a:t>bilgilendirmek</a:t>
            </a:r>
            <a:r>
              <a:rPr lang="de-DE" dirty="0"/>
              <a:t> </a:t>
            </a:r>
            <a:r>
              <a:rPr lang="de-DE" dirty="0" err="1"/>
              <a:t>için</a:t>
            </a:r>
            <a:r>
              <a:rPr lang="de-DE" dirty="0"/>
              <a:t> </a:t>
            </a:r>
            <a:r>
              <a:rPr lang="de-DE" dirty="0" err="1"/>
              <a:t>Ambassador</a:t>
            </a:r>
            <a:r>
              <a:rPr lang="de-DE" dirty="0"/>
              <a:t> </a:t>
            </a:r>
            <a:r>
              <a:rPr lang="de-DE" dirty="0" err="1"/>
              <a:t>programını</a:t>
            </a:r>
            <a:r>
              <a:rPr lang="de-DE" dirty="0"/>
              <a:t> </a:t>
            </a:r>
            <a:r>
              <a:rPr lang="de-DE" dirty="0" err="1"/>
              <a:t>kullanın</a:t>
            </a:r>
            <a:r>
              <a:rPr lang="de-DE" dirty="0" smtClean="0"/>
              <a:t>.</a:t>
            </a:r>
          </a:p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r>
              <a:rPr dirty="0" smtClean="0"/>
              <a:t>Deming</a:t>
            </a:r>
            <a:r>
              <a:rPr lang="de-DE" dirty="0" smtClean="0"/>
              <a:t> </a:t>
            </a:r>
            <a:r>
              <a:rPr lang="tr-TR" dirty="0" smtClean="0"/>
              <a:t>Döngüsü</a:t>
            </a:r>
            <a:endParaRPr lang="en-US" dirty="0" smtClean="0"/>
          </a:p>
          <a:p>
            <a:pPr marL="266700" indent="0">
              <a:buNone/>
            </a:pPr>
            <a:r>
              <a:rPr lang="en-US" dirty="0"/>
              <a:t>Deming </a:t>
            </a:r>
            <a:r>
              <a:rPr lang="en-US" dirty="0" err="1"/>
              <a:t>Döngüsü</a:t>
            </a:r>
            <a:r>
              <a:rPr lang="en-US" dirty="0"/>
              <a:t>, </a:t>
            </a:r>
            <a:r>
              <a:rPr lang="en-US" dirty="0" err="1"/>
              <a:t>iyileştirme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sürekli</a:t>
            </a:r>
            <a:r>
              <a:rPr lang="en-US" dirty="0"/>
              <a:t> </a:t>
            </a:r>
            <a:r>
              <a:rPr lang="en-US" dirty="0" err="1"/>
              <a:t>öğrenme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tekrarlayan</a:t>
            </a:r>
            <a:r>
              <a:rPr lang="en-US" dirty="0"/>
              <a:t> </a:t>
            </a:r>
            <a:r>
              <a:rPr lang="en-US" dirty="0" err="1"/>
              <a:t>dört</a:t>
            </a:r>
            <a:r>
              <a:rPr lang="en-US" dirty="0"/>
              <a:t> </a:t>
            </a:r>
            <a:r>
              <a:rPr lang="en-US" dirty="0" err="1"/>
              <a:t>aşamalı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süreci</a:t>
            </a:r>
            <a:r>
              <a:rPr lang="en-US" dirty="0"/>
              <a:t> </a:t>
            </a:r>
            <a:r>
              <a:rPr lang="en-US" dirty="0" err="1"/>
              <a:t>tanımlar</a:t>
            </a:r>
            <a:r>
              <a:rPr lang="en-US" dirty="0"/>
              <a:t>.</a:t>
            </a:r>
            <a:endParaRPr dirty="0"/>
          </a:p>
          <a:p>
            <a:pPr marL="220578" indent="-220578">
              <a:lnSpc>
                <a:spcPct val="120000"/>
              </a:lnSpc>
              <a:buSzPct val="100000"/>
              <a:defRPr sz="1800" b="1"/>
            </a:pPr>
            <a:r>
              <a:rPr lang="de-DE" dirty="0" err="1"/>
              <a:t>Güç</a:t>
            </a:r>
            <a:r>
              <a:rPr lang="de-DE" dirty="0"/>
              <a:t> </a:t>
            </a:r>
            <a:r>
              <a:rPr lang="de-DE" dirty="0" err="1"/>
              <a:t>alanı</a:t>
            </a:r>
            <a:r>
              <a:rPr lang="de-DE" dirty="0"/>
              <a:t> </a:t>
            </a:r>
            <a:r>
              <a:rPr lang="de-DE" dirty="0" err="1" smtClean="0"/>
              <a:t>analizi</a:t>
            </a:r>
            <a:endParaRPr dirty="0"/>
          </a:p>
          <a:p>
            <a:pPr marL="26670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 err="1"/>
              <a:t>Kuvvet</a:t>
            </a:r>
            <a:r>
              <a:rPr lang="en-US" dirty="0"/>
              <a:t> </a:t>
            </a:r>
            <a:r>
              <a:rPr lang="en-US" dirty="0" err="1"/>
              <a:t>alanı</a:t>
            </a:r>
            <a:r>
              <a:rPr lang="en-US" dirty="0"/>
              <a:t> </a:t>
            </a:r>
            <a:r>
              <a:rPr lang="en-US" dirty="0" err="1"/>
              <a:t>analizi</a:t>
            </a:r>
            <a:r>
              <a:rPr lang="en-US" dirty="0"/>
              <a:t>, </a:t>
            </a:r>
            <a:r>
              <a:rPr lang="en-US" dirty="0" err="1"/>
              <a:t>etkinin</a:t>
            </a:r>
            <a:r>
              <a:rPr lang="en-US" dirty="0"/>
              <a:t> </a:t>
            </a:r>
            <a:r>
              <a:rPr lang="en-US" dirty="0" err="1"/>
              <a:t>sürükleyici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kısıtlayıcı</a:t>
            </a:r>
            <a:r>
              <a:rPr lang="en-US" dirty="0"/>
              <a:t> </a:t>
            </a:r>
            <a:r>
              <a:rPr lang="en-US" dirty="0" err="1"/>
              <a:t>faktörlerini</a:t>
            </a:r>
            <a:r>
              <a:rPr lang="en-US" dirty="0"/>
              <a:t> </a:t>
            </a:r>
            <a:r>
              <a:rPr lang="en-US" dirty="0" err="1"/>
              <a:t>sınıflandırmaya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görselleştirmeye</a:t>
            </a:r>
            <a:r>
              <a:rPr lang="en-US" dirty="0"/>
              <a:t> </a:t>
            </a:r>
            <a:r>
              <a:rPr lang="en-US" dirty="0" err="1"/>
              <a:t>hizmet</a:t>
            </a:r>
            <a:r>
              <a:rPr lang="en-US" dirty="0"/>
              <a:t> </a:t>
            </a:r>
            <a:r>
              <a:rPr lang="en-US" dirty="0" err="1"/>
              <a:t>eder</a:t>
            </a:r>
            <a:r>
              <a:rPr lang="en-US" dirty="0"/>
              <a:t>. Bu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projenizi</a:t>
            </a:r>
            <a:r>
              <a:rPr lang="en-US" dirty="0"/>
              <a:t> </a:t>
            </a:r>
            <a:r>
              <a:rPr lang="en-US" dirty="0" err="1"/>
              <a:t>etkileyen</a:t>
            </a:r>
            <a:r>
              <a:rPr lang="en-US" dirty="0"/>
              <a:t> </a:t>
            </a:r>
            <a:r>
              <a:rPr lang="en-US" dirty="0" err="1"/>
              <a:t>kişi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kuruluşlar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</a:t>
            </a:r>
            <a:r>
              <a:rPr lang="en-US" dirty="0" err="1"/>
              <a:t>ilgili</a:t>
            </a:r>
            <a:r>
              <a:rPr lang="en-US" dirty="0"/>
              <a:t> </a:t>
            </a:r>
            <a:r>
              <a:rPr lang="en-US" dirty="0" err="1"/>
              <a:t>ortamları</a:t>
            </a:r>
            <a:r>
              <a:rPr lang="en-US" dirty="0"/>
              <a:t> </a:t>
            </a:r>
            <a:r>
              <a:rPr lang="en-US" dirty="0" err="1"/>
              <a:t>belirlersiniz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3172C595-269A-47C7-A05B-A3E3AB3773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  <p:pic>
        <p:nvPicPr>
          <p:cNvPr id="4" name="Grafik 3" descr="Ein Bild, das Messer enthält.&#10;&#10;Automatisch generierte Beschreibung">
            <a:extLst>
              <a:ext uri="{FF2B5EF4-FFF2-40B4-BE49-F238E27FC236}">
                <a16:creationId xmlns="" xmlns:a16="http://schemas.microsoft.com/office/drawing/2014/main" id="{CE3E67B9-550F-46F3-8A48-133614D6C5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90225">
            <a:off x="9580890" y="-1013645"/>
            <a:ext cx="2623423" cy="488547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137" name="Power Interest Grid…"/>
          <p:cNvSpPr txBox="1">
            <a:spLocks noGrp="1"/>
          </p:cNvSpPr>
          <p:nvPr>
            <p:ph type="body" idx="1"/>
          </p:nvPr>
        </p:nvSpPr>
        <p:spPr>
          <a:xfrm>
            <a:off x="719665" y="2541381"/>
            <a:ext cx="8610071" cy="3004012"/>
          </a:xfrm>
          <a:prstGeom prst="rect">
            <a:avLst/>
          </a:prstGeom>
        </p:spPr>
        <p:txBody>
          <a:bodyPr/>
          <a:lstStyle/>
          <a:p>
            <a:pPr marL="220578" indent="-220578">
              <a:lnSpc>
                <a:spcPct val="120000"/>
              </a:lnSpc>
              <a:buSzPct val="100000"/>
              <a:defRPr sz="1800" b="1"/>
            </a:pPr>
            <a:r>
              <a:rPr lang="de-DE" dirty="0" err="1" smtClean="0"/>
              <a:t>Güç</a:t>
            </a:r>
            <a:r>
              <a:rPr lang="tr-TR" dirty="0" smtClean="0"/>
              <a:t>-Çıkar</a:t>
            </a:r>
            <a:r>
              <a:rPr lang="de-DE" dirty="0" smtClean="0"/>
              <a:t>-</a:t>
            </a:r>
            <a:r>
              <a:rPr lang="de-DE" dirty="0" err="1" smtClean="0"/>
              <a:t>Izgara</a:t>
            </a:r>
            <a:endParaRPr lang="de-DE" dirty="0"/>
          </a:p>
          <a:p>
            <a:pPr marL="268288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 err="1"/>
              <a:t>Paydaş</a:t>
            </a:r>
            <a:r>
              <a:rPr lang="en-US" dirty="0"/>
              <a:t> </a:t>
            </a:r>
            <a:r>
              <a:rPr lang="en-US" dirty="0" err="1"/>
              <a:t>belirlemenin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da </a:t>
            </a:r>
            <a:r>
              <a:rPr lang="en-US" dirty="0" err="1"/>
              <a:t>geliştirilmesi</a:t>
            </a:r>
            <a:r>
              <a:rPr lang="en-US" dirty="0"/>
              <a:t>, </a:t>
            </a:r>
            <a:r>
              <a:rPr lang="en-US" dirty="0" err="1"/>
              <a:t>ilgili</a:t>
            </a:r>
            <a:r>
              <a:rPr lang="en-US" dirty="0"/>
              <a:t> </a:t>
            </a:r>
            <a:r>
              <a:rPr lang="en-US" dirty="0" err="1"/>
              <a:t>paydaşları</a:t>
            </a:r>
            <a:r>
              <a:rPr lang="en-US" dirty="0"/>
              <a:t> </a:t>
            </a:r>
            <a:r>
              <a:rPr lang="en-US" dirty="0" err="1"/>
              <a:t>sınıflandırmak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matris</a:t>
            </a:r>
            <a:r>
              <a:rPr lang="en-US" dirty="0"/>
              <a:t> </a:t>
            </a:r>
            <a:r>
              <a:rPr lang="en-US" dirty="0" err="1"/>
              <a:t>kullanır</a:t>
            </a:r>
            <a:r>
              <a:rPr lang="en-US" dirty="0"/>
              <a:t>.</a:t>
            </a: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tr-TR" dirty="0" smtClean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220578" indent="-220578">
              <a:lnSpc>
                <a:spcPct val="120000"/>
              </a:lnSpc>
              <a:buSzPct val="100000"/>
              <a:defRPr sz="1800" b="1"/>
            </a:pPr>
            <a:r>
              <a:rPr lang="de-DE" dirty="0" err="1"/>
              <a:t>Paydaş</a:t>
            </a:r>
            <a:r>
              <a:rPr lang="de-DE" dirty="0"/>
              <a:t> </a:t>
            </a:r>
            <a:r>
              <a:rPr lang="de-DE" dirty="0" err="1" smtClean="0"/>
              <a:t>Tanımlama</a:t>
            </a:r>
            <a:endParaRPr lang="de-DE" dirty="0"/>
          </a:p>
          <a:p>
            <a:pPr marL="26670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 err="1"/>
              <a:t>Paydaş</a:t>
            </a:r>
            <a:r>
              <a:rPr lang="en-US" dirty="0"/>
              <a:t> </a:t>
            </a:r>
            <a:r>
              <a:rPr lang="en-US" dirty="0" err="1"/>
              <a:t>belirleme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ağın</a:t>
            </a:r>
            <a:r>
              <a:rPr lang="en-US" dirty="0"/>
              <a:t> </a:t>
            </a:r>
            <a:r>
              <a:rPr lang="en-US" dirty="0" err="1"/>
              <a:t>faaliyetlerinden</a:t>
            </a:r>
            <a:r>
              <a:rPr lang="en-US" dirty="0"/>
              <a:t> </a:t>
            </a:r>
            <a:r>
              <a:rPr lang="en-US" dirty="0" err="1"/>
              <a:t>doğrudan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dolaylı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etkilenen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bunlarla</a:t>
            </a:r>
            <a:r>
              <a:rPr lang="en-US" dirty="0"/>
              <a:t> </a:t>
            </a:r>
            <a:r>
              <a:rPr lang="en-US" dirty="0" err="1"/>
              <a:t>özel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ilgisi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kurum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kişileri</a:t>
            </a:r>
            <a:r>
              <a:rPr lang="en-US" dirty="0"/>
              <a:t> </a:t>
            </a:r>
            <a:r>
              <a:rPr lang="en-US" dirty="0" err="1"/>
              <a:t>tanımlamayı</a:t>
            </a:r>
            <a:r>
              <a:rPr lang="en-US" dirty="0"/>
              <a:t> </a:t>
            </a:r>
            <a:r>
              <a:rPr lang="en-US" dirty="0" err="1"/>
              <a:t>amaçlar</a:t>
            </a:r>
            <a:r>
              <a:rPr lang="en-US" dirty="0" smtClean="0"/>
              <a:t>.</a:t>
            </a:r>
            <a:endParaRPr lang="tr-TR" dirty="0" smtClean="0"/>
          </a:p>
          <a:p>
            <a:pPr marL="26670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en-US" dirty="0"/>
          </a:p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endParaRPr lang="de-DE" dirty="0"/>
          </a:p>
          <a:p>
            <a:pPr marL="220578" indent="-220578">
              <a:lnSpc>
                <a:spcPct val="120000"/>
              </a:lnSpc>
              <a:buSzPct val="100000"/>
              <a:buChar char="•"/>
              <a:defRPr sz="1800" b="1"/>
            </a:pPr>
            <a:endParaRPr lang="de-DE" dirty="0"/>
          </a:p>
          <a:p>
            <a:pPr marL="220578" indent="-220578">
              <a:lnSpc>
                <a:spcPct val="120000"/>
              </a:lnSpc>
              <a:buSzPct val="100000"/>
              <a:defRPr sz="1800" b="1"/>
            </a:pPr>
            <a:r>
              <a:rPr lang="de-DE" dirty="0" err="1"/>
              <a:t>Aciliyet</a:t>
            </a:r>
            <a:r>
              <a:rPr lang="de-DE" dirty="0"/>
              <a:t> </a:t>
            </a:r>
            <a:r>
              <a:rPr lang="de-DE" dirty="0" err="1"/>
              <a:t>Meşruiyet</a:t>
            </a:r>
            <a:r>
              <a:rPr lang="de-DE" dirty="0"/>
              <a:t> </a:t>
            </a:r>
            <a:r>
              <a:rPr lang="de-DE" dirty="0" err="1" smtClean="0"/>
              <a:t>Gücü</a:t>
            </a:r>
            <a:endParaRPr lang="de-DE" dirty="0"/>
          </a:p>
          <a:p>
            <a:pPr marL="26670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/>
              <a:t>Bu </a:t>
            </a:r>
            <a:r>
              <a:rPr lang="en-US" dirty="0" err="1"/>
              <a:t>araç</a:t>
            </a:r>
            <a:r>
              <a:rPr lang="en-US" dirty="0"/>
              <a:t>, </a:t>
            </a:r>
            <a:r>
              <a:rPr lang="en-US" dirty="0" err="1"/>
              <a:t>ilgili</a:t>
            </a:r>
            <a:r>
              <a:rPr lang="en-US" dirty="0"/>
              <a:t> </a:t>
            </a:r>
            <a:r>
              <a:rPr lang="en-US" dirty="0" err="1"/>
              <a:t>paydaşları</a:t>
            </a:r>
            <a:r>
              <a:rPr lang="en-US" dirty="0"/>
              <a:t> </a:t>
            </a:r>
            <a:r>
              <a:rPr lang="en-US" dirty="0" err="1"/>
              <a:t>belirlemek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başka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yöntem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 </a:t>
            </a:r>
            <a:r>
              <a:rPr lang="en-US" dirty="0" err="1"/>
              <a:t>Hangi</a:t>
            </a:r>
            <a:r>
              <a:rPr lang="en-US" dirty="0"/>
              <a:t> </a:t>
            </a:r>
            <a:r>
              <a:rPr lang="en-US" dirty="0" err="1"/>
              <a:t>paydaşlarla</a:t>
            </a:r>
            <a:r>
              <a:rPr lang="en-US" dirty="0"/>
              <a:t> </a:t>
            </a:r>
            <a:r>
              <a:rPr lang="en-US" dirty="0" err="1"/>
              <a:t>çalışılacağına</a:t>
            </a:r>
            <a:r>
              <a:rPr lang="en-US" dirty="0"/>
              <a:t> </a:t>
            </a:r>
            <a:r>
              <a:rPr lang="en-US" dirty="0" err="1"/>
              <a:t>öncelik</a:t>
            </a:r>
            <a:r>
              <a:rPr lang="en-US" dirty="0"/>
              <a:t> </a:t>
            </a:r>
            <a:r>
              <a:rPr lang="en-US" dirty="0" err="1"/>
              <a:t>verilmesine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 smtClean="0"/>
              <a:t>.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6245B0AC-2A3D-448C-822C-74C63C06FF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Bazı araçlar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Erasmi_Presentation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rasmi_Presentation" id="{915BF20D-47ED-4B94-B483-0659F882FAD0}" vid="{622325D4-0995-4764-87C3-FF68F77328F1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Erasmi_Presentation</Template>
  <TotalTime>22</TotalTime>
  <Words>675</Words>
  <Application>Microsoft Office PowerPoint</Application>
  <PresentationFormat>Geniş ekran</PresentationFormat>
  <Paragraphs>132</Paragraphs>
  <Slides>10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20" baseType="lpstr">
      <vt:lpstr>Adobe Fan Heiti Std B</vt:lpstr>
      <vt:lpstr>Adobe Caslon Pro</vt:lpstr>
      <vt:lpstr>Arial</vt:lpstr>
      <vt:lpstr>Bebas Neue</vt:lpstr>
      <vt:lpstr>Calibri</vt:lpstr>
      <vt:lpstr>Helvetica</vt:lpstr>
      <vt:lpstr>Helvetica Neue LT 55 Roman</vt:lpstr>
      <vt:lpstr>Times New Roman</vt:lpstr>
      <vt:lpstr>Yrsa</vt:lpstr>
      <vt:lpstr>Erasmi_Presentation</vt:lpstr>
      <vt:lpstr>Koordinasyon ve Liderlik</vt:lpstr>
      <vt:lpstr>Koordinasyon ve liderlik ne anlama geliyor?</vt:lpstr>
      <vt:lpstr>Why is coordination &amp; leadership useful?</vt:lpstr>
      <vt:lpstr>Koordinasyon ve iyi liderliğin rolü</vt:lpstr>
      <vt:lpstr>SMART hedef belirleme - bu ne anlama geliyor?</vt:lpstr>
      <vt:lpstr>SMART goal setting - what does it mean?</vt:lpstr>
      <vt:lpstr>SMART goal setting - what does it mean?</vt:lpstr>
      <vt:lpstr>Aşağıdaki araçlar size destek olabilir: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Coordination / Leadership</dc:title>
  <dc:creator>Julia Grey</dc:creator>
  <cp:lastModifiedBy>Asus-Pc</cp:lastModifiedBy>
  <cp:revision>73</cp:revision>
  <dcterms:modified xsi:type="dcterms:W3CDTF">2022-03-29T09:15:30Z</dcterms:modified>
</cp:coreProperties>
</file>