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77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Nepp" initials="EN" lastIdx="24" clrIdx="0">
    <p:extLst>
      <p:ext uri="{19B8F6BF-5375-455C-9EA6-DF929625EA0E}">
        <p15:presenceInfo xmlns:p15="http://schemas.microsoft.com/office/powerpoint/2012/main" userId="S::nepp@tvwgmbh.onmicrosoft.com::f55ffae7-b19e-4609-92c3-7492df7910df" providerId="AD"/>
      </p:ext>
    </p:extLst>
  </p:cmAuthor>
  <p:cmAuthor id="2" name="Justin Hasche" initials="JH" lastIdx="18" clrIdx="1">
    <p:extLst>
      <p:ext uri="{19B8F6BF-5375-455C-9EA6-DF929625EA0E}">
        <p15:presenceInfo xmlns:p15="http://schemas.microsoft.com/office/powerpoint/2012/main" userId="59e6750952417e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DB"/>
          </a:solidFill>
        </a:fill>
      </a:tcStyle>
    </a:wholeTbl>
    <a:band2H>
      <a:tcTxStyle/>
      <a:tcStyle>
        <a:tcBdr/>
        <a:fill>
          <a:solidFill>
            <a:srgbClr val="F1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2"/>
          </a:solidFill>
        </a:fill>
      </a:tcStyle>
    </a:wholeTbl>
    <a:band2H>
      <a:tcTxStyle/>
      <a:tcStyle>
        <a:tcBdr/>
        <a:fill>
          <a:solidFill>
            <a:srgbClr val="E7EC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26"/>
    <p:restoredTop sz="94764"/>
  </p:normalViewPr>
  <p:slideViewPr>
    <p:cSldViewPr snapToGrid="0" showGuides="1">
      <p:cViewPr varScale="1">
        <p:scale>
          <a:sx n="84" d="100"/>
          <a:sy n="84" d="100"/>
        </p:scale>
        <p:origin x="293" y="86"/>
      </p:cViewPr>
      <p:guideLst>
        <p:guide orient="horz" pos="177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312178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5347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794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9017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20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383033" y="1509032"/>
            <a:ext cx="7962125" cy="15060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00">
                <a:solidFill>
                  <a:srgbClr val="115D81"/>
                </a:solidFill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 sz="2200">
                <a:solidFill>
                  <a:srgbClr val="115D81"/>
                </a:solidFill>
              </a:defRPr>
            </a:lvl1pPr>
            <a:lvl2pPr indent="457200">
              <a:defRPr sz="2200">
                <a:solidFill>
                  <a:schemeClr val="accent3"/>
                </a:solidFill>
              </a:defRPr>
            </a:lvl2pPr>
            <a:lvl3pPr indent="914400">
              <a:defRPr sz="2200">
                <a:solidFill>
                  <a:schemeClr val="accent3"/>
                </a:solidFill>
              </a:defRPr>
            </a:lvl3pPr>
            <a:lvl4pPr indent="1371600">
              <a:defRPr sz="2200">
                <a:solidFill>
                  <a:schemeClr val="accent3"/>
                </a:solidFill>
              </a:defRPr>
            </a:lvl4pPr>
            <a:lvl5pPr indent="1828800">
              <a:defRPr sz="2200">
                <a:solidFill>
                  <a:schemeClr val="accent3"/>
                </a:solidFill>
              </a:defRPr>
            </a:lvl5pPr>
          </a:lstStyle>
          <a:p>
            <a:r>
              <a:rPr dirty="0"/>
              <a:t>Edit subtitle master style sheet by clicking on it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Grafik 42" descr="Grafik 42"/>
          <p:cNvPicPr>
            <a:picLocks noChangeAspect="1"/>
          </p:cNvPicPr>
          <p:nvPr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xmlns="" id="{07401C46-686A-4232-BCF6-C572B7BA7A7B}"/>
              </a:ext>
            </a:extLst>
          </p:cNvPr>
          <p:cNvCxnSpPr>
            <a:cxnSpLocks/>
          </p:cNvCxnSpPr>
          <p:nvPr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Grafik 11" descr="Grafik 11">
            <a:extLst>
              <a:ext uri="{FF2B5EF4-FFF2-40B4-BE49-F238E27FC236}">
                <a16:creationId xmlns:a16="http://schemas.microsoft.com/office/drawing/2014/main" xmlns="" id="{957DB472-9F5F-486D-8E6B-44B67412DA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42" descr="Grafik 42">
            <a:extLst>
              <a:ext uri="{FF2B5EF4-FFF2-40B4-BE49-F238E27FC236}">
                <a16:creationId xmlns:a16="http://schemas.microsoft.com/office/drawing/2014/main" xmlns="" id="{84DFFC23-3CCB-47CA-AAD1-2E95F2425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xmlns="" id="{0383F73E-5F7A-42D1-8403-C73294B8933D}"/>
              </a:ext>
            </a:extLst>
          </p:cNvPr>
          <p:cNvCxnSpPr>
            <a:cxnSpLocks/>
          </p:cNvCxnSpPr>
          <p:nvPr userDrawn="1"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286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it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  <a:p>
            <a:pPr lvl="4"/>
            <a:endParaRPr dirty="0"/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xmlns="" id="{303DA416-88C4-4328-BED9-05F3C6ED058E}"/>
              </a:ext>
            </a:extLst>
          </p:cNvPr>
          <p:cNvCxnSpPr>
            <a:cxnSpLocks/>
          </p:cNvCxnSpPr>
          <p:nvPr userDrawn="1"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xmlns="" id="{7DD9361E-39F1-49CD-8892-86D41820F63C}"/>
              </a:ext>
            </a:extLst>
          </p:cNvPr>
          <p:cNvCxnSpPr>
            <a:cxnSpLocks/>
          </p:cNvCxnSpPr>
          <p:nvPr userDrawn="1"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Grafik 17" descr="Grafik 17">
            <a:extLst>
              <a:ext uri="{FF2B5EF4-FFF2-40B4-BE49-F238E27FC236}">
                <a16:creationId xmlns:a16="http://schemas.microsoft.com/office/drawing/2014/main" xmlns="" id="{AE7A4792-D4E5-440F-BDC4-1592C03E5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Grafik 7" descr="Grafik 7">
            <a:extLst>
              <a:ext uri="{FF2B5EF4-FFF2-40B4-BE49-F238E27FC236}">
                <a16:creationId xmlns:a16="http://schemas.microsoft.com/office/drawing/2014/main" xmlns="" id="{5200ED1C-D017-4BF8-82BD-BBC28004CF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Foliennummer">
            <a:extLst>
              <a:ext uri="{FF2B5EF4-FFF2-40B4-BE49-F238E27FC236}">
                <a16:creationId xmlns:a16="http://schemas.microsoft.com/office/drawing/2014/main" xmlns="" id="{646FD72E-FBEA-4E34-8FAC-0C74AF77BC0A}"/>
              </a:ext>
            </a:extLst>
          </p:cNvPr>
          <p:cNvSpPr txBox="1">
            <a:spLocks/>
          </p:cNvSpPr>
          <p:nvPr userDrawn="1"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426CD89E-1381-4B61-8289-7CE0C7D78069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4" y="347874"/>
            <a:ext cx="160084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M</a:t>
            </a: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oderasyon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42539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hne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1" spcCol="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xmlns="" id="{303DA416-88C4-4328-BED9-05F3C6ED058E}"/>
              </a:ext>
            </a:extLst>
          </p:cNvPr>
          <p:cNvCxnSpPr>
            <a:cxnSpLocks/>
          </p:cNvCxnSpPr>
          <p:nvPr userDrawn="1"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xmlns="" id="{7DD9361E-39F1-49CD-8892-86D41820F63C}"/>
              </a:ext>
            </a:extLst>
          </p:cNvPr>
          <p:cNvCxnSpPr>
            <a:cxnSpLocks/>
          </p:cNvCxnSpPr>
          <p:nvPr userDrawn="1"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Grafik 17" descr="Grafik 17">
            <a:extLst>
              <a:ext uri="{FF2B5EF4-FFF2-40B4-BE49-F238E27FC236}">
                <a16:creationId xmlns:a16="http://schemas.microsoft.com/office/drawing/2014/main" xmlns="" id="{AE7A4792-D4E5-440F-BDC4-1592C03E5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Grafik 7" descr="Grafik 7">
            <a:extLst>
              <a:ext uri="{FF2B5EF4-FFF2-40B4-BE49-F238E27FC236}">
                <a16:creationId xmlns:a16="http://schemas.microsoft.com/office/drawing/2014/main" xmlns="" id="{5200ED1C-D017-4BF8-82BD-BBC28004CF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Foliennummer">
            <a:extLst>
              <a:ext uri="{FF2B5EF4-FFF2-40B4-BE49-F238E27FC236}">
                <a16:creationId xmlns:a16="http://schemas.microsoft.com/office/drawing/2014/main" xmlns="" id="{646FD72E-FBEA-4E34-8FAC-0C74AF77BC0A}"/>
              </a:ext>
            </a:extLst>
          </p:cNvPr>
          <p:cNvSpPr txBox="1">
            <a:spLocks/>
          </p:cNvSpPr>
          <p:nvPr userDrawn="1"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426CD89E-1381-4B61-8289-7CE0C7D78069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5" y="347874"/>
            <a:ext cx="13266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M</a:t>
            </a: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oderasyon</a:t>
            </a:r>
            <a:endParaRPr kumimoji="0" lang="de-DE" sz="1600" u="none" strike="noStrike" cap="none" spc="0" normalizeH="0" baseline="0" dirty="0" smtClean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3736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4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719667" y="844446"/>
            <a:ext cx="8254647" cy="95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Edit title master format by clicking</a:t>
            </a:r>
          </a:p>
        </p:txBody>
      </p:sp>
      <p:sp>
        <p:nvSpPr>
          <p:cNvPr id="5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19667" y="2714919"/>
            <a:ext cx="8254647" cy="3308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3" spcCol="360000">
            <a:normAutofit/>
          </a:bodyPr>
          <a:lstStyle/>
          <a:p>
            <a:r>
              <a:rPr dirty="0"/>
              <a:t>Edit text master format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D65B367-A3BE-4B49-8BD9-F90429873D3D}"/>
              </a:ext>
            </a:extLst>
          </p:cNvPr>
          <p:cNvSpPr txBox="1">
            <a:spLocks noChangeAspect="1"/>
          </p:cNvSpPr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B0069AD8-FA15-40C9-9A8C-BA3FBFC6FFC3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605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ransition spd="med"/>
  <p:txStyles>
    <p:titleStyle>
      <a:lvl1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tx1"/>
          </a:solidFill>
          <a:uFillTx/>
          <a:latin typeface="Bebas Neue" panose="020B0606020202050201" pitchFamily="34" charset="0"/>
          <a:ea typeface="+mj-ea"/>
          <a:cs typeface="+mj-cs"/>
          <a:sym typeface="Helvetica"/>
        </a:defRPr>
      </a:lvl1pPr>
      <a:lvl2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b="0" i="0" u="none" strike="noStrike" cap="none" spc="0" baseline="0">
          <a:solidFill>
            <a:srgbClr val="000000"/>
          </a:solidFill>
          <a:uFillTx/>
          <a:latin typeface="Yrsa" panose="020D0000000400000000" pitchFamily="34" charset="0"/>
          <a:ea typeface="+mj-ea"/>
          <a:cs typeface="+mj-cs"/>
          <a:sym typeface="Helvetica"/>
        </a:defRPr>
      </a:lvl1pPr>
      <a:lvl2pPr marL="0" marR="0" indent="2667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5429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8096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10763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Moderation / Facilitation Techniqu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96111">
              <a:defRPr sz="5096"/>
            </a:lvl1pPr>
          </a:lstStyle>
          <a:p>
            <a:r>
              <a:rPr lang="tr-TR" dirty="0" err="1" smtClean="0"/>
              <a:t>Moderasyon</a:t>
            </a:r>
            <a:endParaRPr lang="tr-TR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93840E21-32F8-49B8-8486-42F5BA58041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tr-TR" dirty="0">
                <a:latin typeface="Arial" panose="020B0604020202020204" pitchFamily="34" charset="0"/>
                <a:ea typeface="Adobe Fan Heiti Std B" panose="020B0700000000000000" pitchFamily="34" charset="-128"/>
                <a:cs typeface="Arial" panose="020B0604020202020204" pitchFamily="34" charset="0"/>
              </a:rPr>
              <a:t>KISA BİR GİRİŞ</a:t>
            </a:r>
            <a:endParaRPr lang="de-DE" dirty="0">
              <a:latin typeface="Arial" panose="020B0604020202020204" pitchFamily="34" charset="0"/>
              <a:ea typeface="Adobe Fan Heiti Std B" panose="020B0700000000000000" pitchFamily="34" charset="-128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xmlns="" id="{00C09F48-F639-48C3-9ACA-9930C365F1D3}"/>
              </a:ext>
            </a:extLst>
          </p:cNvPr>
          <p:cNvSpPr txBox="1"/>
          <p:nvPr/>
        </p:nvSpPr>
        <p:spPr>
          <a:xfrm>
            <a:off x="348402" y="5522704"/>
            <a:ext cx="53745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 smtClean="0">
                <a:solidFill>
                  <a:srgbClr val="115D81"/>
                </a:solidFill>
              </a:rPr>
              <a:t>Bu proje Avrupa Komisyonu'nun desteğiyle finanse edilmiştir. Bu yayın [iletişim] sadece yazarın görüşlerini yansıtmaktadır ve Komisyon burada yer alan bilgilerin herhangi bir şekilde kullanılmasından sorumlu tutulamaz.</a:t>
            </a:r>
            <a:endParaRPr lang="tr-TR" sz="1100" dirty="0">
              <a:solidFill>
                <a:srgbClr val="115D81"/>
              </a:solidFill>
            </a:endParaRPr>
          </a:p>
        </p:txBody>
      </p:sp>
      <p:pic>
        <p:nvPicPr>
          <p:cNvPr id="8" name="Grafik 7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xmlns="" id="{A2FDF4A0-0670-431B-BD1A-F02EC894AB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805" y="3133694"/>
            <a:ext cx="3779381" cy="3812341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xmlns="" id="{6B7A5A4A-892C-4B73-A470-BC2FB97B0C41}"/>
              </a:ext>
            </a:extLst>
          </p:cNvPr>
          <p:cNvSpPr txBox="1"/>
          <p:nvPr/>
        </p:nvSpPr>
        <p:spPr>
          <a:xfrm>
            <a:off x="348402" y="6203819"/>
            <a:ext cx="554947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 smtClean="0">
                <a:solidFill>
                  <a:srgbClr val="115D81"/>
                </a:solidFill>
              </a:rPr>
              <a:t>Bu sunum CC BY-NC 4.0 kapsamında lisanslanmıştır. Belge, harici hak sahiplerinin fikri mülkiyetine atıfta bulunur. Fikri mülkiyet hakları ilgili hak sahibine aittir.</a:t>
            </a:r>
            <a:endParaRPr lang="tr-TR" sz="1100" dirty="0">
              <a:solidFill>
                <a:srgbClr val="115D8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Moderationstechniken für ERASM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err="1" smtClean="0"/>
              <a:t>M</a:t>
            </a:r>
            <a:r>
              <a:rPr lang="de-DE" dirty="0" err="1" smtClean="0"/>
              <a:t>oderasyon</a:t>
            </a:r>
            <a:r>
              <a:rPr lang="de-DE" dirty="0" smtClean="0"/>
              <a:t> </a:t>
            </a:r>
            <a:r>
              <a:rPr lang="de-DE" dirty="0" err="1"/>
              <a:t>nedir</a:t>
            </a:r>
            <a:r>
              <a:rPr lang="de-DE" dirty="0"/>
              <a:t>?</a:t>
            </a:r>
            <a:endParaRPr dirty="0"/>
          </a:p>
        </p:txBody>
      </p:sp>
      <p:sp>
        <p:nvSpPr>
          <p:cNvPr id="50" name="Die Moderation von vielen Teilnehmern bei Netzwerktreffen wird als Herausforderung gesehen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Moderasyon</a:t>
            </a:r>
            <a:r>
              <a:rPr lang="en-US" dirty="0"/>
              <a:t>, </a:t>
            </a:r>
            <a:r>
              <a:rPr lang="en-US" dirty="0" err="1"/>
              <a:t>toplantılarda</a:t>
            </a:r>
            <a:r>
              <a:rPr lang="en-US" dirty="0"/>
              <a:t>, </a:t>
            </a:r>
            <a:r>
              <a:rPr lang="en-US" dirty="0" err="1"/>
              <a:t>çalıştaylarda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tartışmalarda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gruba</a:t>
            </a:r>
            <a:r>
              <a:rPr lang="en-US" dirty="0"/>
              <a:t> </a:t>
            </a:r>
            <a:r>
              <a:rPr lang="en-US" dirty="0" err="1"/>
              <a:t>liderlik</a:t>
            </a:r>
            <a:r>
              <a:rPr lang="en-US" dirty="0"/>
              <a:t> </a:t>
            </a:r>
            <a:r>
              <a:rPr lang="en-US" dirty="0" err="1"/>
              <a:t>etmek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rehberlik</a:t>
            </a:r>
            <a:r>
              <a:rPr lang="en-US" dirty="0"/>
              <a:t> </a:t>
            </a:r>
            <a:r>
              <a:rPr lang="en-US" dirty="0" err="1"/>
              <a:t>etmek</a:t>
            </a:r>
            <a:r>
              <a:rPr lang="en-US" dirty="0"/>
              <a:t> </a:t>
            </a:r>
            <a:r>
              <a:rPr lang="en-US" dirty="0" err="1"/>
              <a:t>anlamına</a:t>
            </a:r>
            <a:r>
              <a:rPr lang="en-US" dirty="0"/>
              <a:t> </a:t>
            </a:r>
            <a:r>
              <a:rPr lang="en-US" dirty="0" err="1"/>
              <a:t>gelir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Moderatör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süreçte</a:t>
            </a:r>
            <a:r>
              <a:rPr lang="en-US" dirty="0"/>
              <a:t> </a:t>
            </a:r>
            <a:r>
              <a:rPr lang="en-US" dirty="0" err="1"/>
              <a:t>objektif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üstlenir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Amaç</a:t>
            </a:r>
            <a:r>
              <a:rPr lang="en-US" dirty="0"/>
              <a:t>, </a:t>
            </a:r>
            <a:r>
              <a:rPr lang="en-US" dirty="0" err="1"/>
              <a:t>işbirliğini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etkileşimi</a:t>
            </a:r>
            <a:r>
              <a:rPr lang="en-US" dirty="0"/>
              <a:t> </a:t>
            </a:r>
            <a:r>
              <a:rPr lang="en-US" dirty="0" err="1"/>
              <a:t>güçlendirmek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yapılandırmaktır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Grubun</a:t>
            </a:r>
            <a:r>
              <a:rPr lang="en-US" dirty="0"/>
              <a:t> </a:t>
            </a:r>
            <a:r>
              <a:rPr lang="en-US" dirty="0" err="1"/>
              <a:t>büyüklüğüne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hedeflere</a:t>
            </a:r>
            <a:r>
              <a:rPr lang="en-US" dirty="0"/>
              <a:t> </a:t>
            </a:r>
            <a:r>
              <a:rPr lang="en-US" dirty="0" err="1"/>
              <a:t>bağlı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, </a:t>
            </a:r>
            <a:r>
              <a:rPr lang="en-US" dirty="0" err="1"/>
              <a:t>olası</a:t>
            </a:r>
            <a:r>
              <a:rPr lang="en-US" dirty="0"/>
              <a:t> </a:t>
            </a:r>
            <a:r>
              <a:rPr lang="en-US" dirty="0" err="1"/>
              <a:t>yaklaşımlar</a:t>
            </a:r>
            <a:r>
              <a:rPr lang="en-US" dirty="0"/>
              <a:t> </a:t>
            </a:r>
            <a:r>
              <a:rPr lang="en-US" dirty="0" err="1"/>
              <a:t>farklılık</a:t>
            </a:r>
            <a:r>
              <a:rPr lang="en-US" dirty="0"/>
              <a:t> </a:t>
            </a:r>
            <a:r>
              <a:rPr lang="en-US" dirty="0" err="1"/>
              <a:t>gösterebilir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Aşağıda</a:t>
            </a:r>
            <a:r>
              <a:rPr lang="en-US" dirty="0"/>
              <a:t>, </a:t>
            </a:r>
            <a:r>
              <a:rPr lang="en-US" dirty="0" err="1"/>
              <a:t>ılımlılık</a:t>
            </a:r>
            <a:r>
              <a:rPr lang="en-US" dirty="0"/>
              <a:t>, </a:t>
            </a:r>
            <a:r>
              <a:rPr lang="en-US" dirty="0" err="1"/>
              <a:t>ilgili</a:t>
            </a:r>
            <a:r>
              <a:rPr lang="en-US" dirty="0"/>
              <a:t> </a:t>
            </a:r>
            <a:r>
              <a:rPr lang="en-US" dirty="0" err="1"/>
              <a:t>görevler</a:t>
            </a:r>
            <a:r>
              <a:rPr lang="en-US" dirty="0"/>
              <a:t>, </a:t>
            </a:r>
            <a:r>
              <a:rPr lang="en-US" dirty="0" err="1"/>
              <a:t>pratik</a:t>
            </a:r>
            <a:r>
              <a:rPr lang="en-US" dirty="0"/>
              <a:t> </a:t>
            </a:r>
            <a:r>
              <a:rPr lang="en-US" dirty="0" err="1"/>
              <a:t>ipuçları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amaç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önerdiğimiz</a:t>
            </a:r>
            <a:r>
              <a:rPr lang="en-US" dirty="0"/>
              <a:t> </a:t>
            </a:r>
            <a:r>
              <a:rPr lang="en-US" dirty="0" err="1"/>
              <a:t>araçlar</a:t>
            </a:r>
            <a:r>
              <a:rPr lang="en-US" dirty="0"/>
              <a:t> </a:t>
            </a:r>
            <a:r>
              <a:rPr lang="en-US" dirty="0" err="1"/>
              <a:t>hakkında</a:t>
            </a:r>
            <a:r>
              <a:rPr lang="en-US" dirty="0"/>
              <a:t> </a:t>
            </a:r>
            <a:r>
              <a:rPr lang="en-US" dirty="0" err="1"/>
              <a:t>temel</a:t>
            </a:r>
            <a:r>
              <a:rPr lang="en-US" dirty="0"/>
              <a:t> </a:t>
            </a:r>
            <a:r>
              <a:rPr lang="en-US" dirty="0" err="1"/>
              <a:t>bilgileri</a:t>
            </a:r>
            <a:r>
              <a:rPr lang="en-US" dirty="0"/>
              <a:t> </a:t>
            </a:r>
            <a:r>
              <a:rPr lang="en-US" dirty="0" err="1"/>
              <a:t>öğreneceksiniz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5A8DD1F4-4C13-41E2-AD04-59EF8283D9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err="1" smtClean="0"/>
              <a:t>G</a:t>
            </a:r>
            <a:r>
              <a:rPr lang="de-DE" dirty="0" err="1" smtClean="0"/>
              <a:t>enel</a:t>
            </a:r>
            <a:r>
              <a:rPr lang="de-DE" dirty="0" smtClean="0"/>
              <a:t> </a:t>
            </a:r>
            <a:r>
              <a:rPr lang="de-DE" dirty="0" err="1"/>
              <a:t>bakış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7B0CAAD1-3A25-47A6-B774-588D2A8AD0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79835" y="2718362"/>
            <a:ext cx="2322411" cy="348297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Warum überhaupt Moderation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Moderasyon</a:t>
            </a:r>
            <a:r>
              <a:rPr lang="de-DE" dirty="0"/>
              <a:t> </a:t>
            </a:r>
            <a:r>
              <a:rPr lang="de-DE" dirty="0" err="1"/>
              <a:t>neden</a:t>
            </a:r>
            <a:r>
              <a:rPr lang="de-DE" dirty="0"/>
              <a:t> </a:t>
            </a:r>
            <a:r>
              <a:rPr lang="de-DE" dirty="0" err="1"/>
              <a:t>yararlıdır</a:t>
            </a:r>
            <a:r>
              <a:rPr lang="de-DE" dirty="0"/>
              <a:t>?</a:t>
            </a:r>
            <a:endParaRPr dirty="0"/>
          </a:p>
        </p:txBody>
      </p:sp>
      <p:sp>
        <p:nvSpPr>
          <p:cNvPr id="55" name="In einem Netzwerk arbeiten verschiedensten Personen, welche alle unterschiedliche Kompetenzen, Motivation, Wissensstände und Persönlichkeiten haben.…"/>
          <p:cNvSpPr txBox="1">
            <a:spLocks noGrp="1"/>
          </p:cNvSpPr>
          <p:nvPr>
            <p:ph type="body" idx="1"/>
          </p:nvPr>
        </p:nvSpPr>
        <p:spPr>
          <a:xfrm>
            <a:off x="719667" y="2523744"/>
            <a:ext cx="8248841" cy="4014215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 AĞDA FARKLI YETKINLIKLERE, FIKIRLERE, ÇALIŞMA BIÇIMLERINE VE KIŞILIKLERE SAHIP INSANLAR BIR ARAYA GELIR.</a:t>
            </a:r>
          </a:p>
          <a:p>
            <a:pPr marL="200526" indent="-200526">
              <a:buSzPct val="100000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TOPLANTILARI TAKIP ETMEK VE HERKESIN IHTIYAÇLARINI KARŞILAMAK ZAMAN, PARA VE DIĞER KAYNAKLARI GEREKTIRIR.</a:t>
            </a:r>
          </a:p>
          <a:p>
            <a:pPr marL="200526" indent="-200526">
              <a:buSzPct val="100000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BIR KOLAYLAŞTIRICI, GRUBA ÖZEL REHBERLIK SAĞLAYARAK BUNU DÜZELTEBILIR.</a:t>
            </a:r>
          </a:p>
          <a:p>
            <a:pPr marL="200526" indent="-200526">
              <a:buSzPct val="100000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 ŞEKILDE, TÜM KATILIMCILAR DAHIL EDILIR VE MÜMKÜN OLDUĞU KADAR ÇOK FIKIR DIKKATE ALINABILIR.</a:t>
            </a:r>
          </a:p>
          <a:p>
            <a:pPr marL="200526" indent="-200526">
              <a:buSzPct val="100000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SONUÇ OLARAK, AĞ VERIMLI VE ETKIN BIR ŞEKILDE ÇALIŞIR.</a:t>
            </a:r>
          </a:p>
          <a:p>
            <a:pPr marL="200526" indent="-200526">
              <a:buSzPct val="100000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BU, MOTIVASYONU, ILETIŞIMI, YARATICILIĞI VE UYUMU GÜÇLENDIRIR.</a:t>
            </a:r>
            <a:endParaRPr lang="en-US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EABB40B1-8E86-42ED-B31C-6A5C9FEAAC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Avantajları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616446C5-3CB9-46BA-BD6F-150E3DA814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156" y="3239012"/>
            <a:ext cx="1324826" cy="363154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ie Aufgaben eines Modera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moderatörün</a:t>
            </a:r>
            <a:r>
              <a:rPr lang="de-DE" dirty="0"/>
              <a:t> </a:t>
            </a:r>
            <a:r>
              <a:rPr lang="de-DE" dirty="0" err="1"/>
              <a:t>görevleri</a:t>
            </a:r>
            <a:endParaRPr dirty="0"/>
          </a:p>
        </p:txBody>
      </p:sp>
      <p:sp>
        <p:nvSpPr>
          <p:cNvPr id="58" name="Was der Moderator machen soll: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54549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sz="1800" b="1" dirty="0" smtClean="0">
                <a:latin typeface="+mj-lt"/>
              </a:rPr>
              <a:t>Yapılacaklar:</a:t>
            </a:r>
            <a:endParaRPr lang="en-US" sz="1800" b="1" dirty="0"/>
          </a:p>
          <a:p>
            <a:pPr marL="200526" indent="-200526">
              <a:buSzPct val="100000"/>
            </a:pPr>
            <a:r>
              <a:rPr lang="en-US" dirty="0" err="1"/>
              <a:t>Yapılandırma</a:t>
            </a:r>
            <a:r>
              <a:rPr lang="en-US" dirty="0"/>
              <a:t>, </a:t>
            </a:r>
            <a:r>
              <a:rPr lang="en-US" dirty="0" err="1"/>
              <a:t>karışıklığı</a:t>
            </a:r>
            <a:r>
              <a:rPr lang="en-US" dirty="0"/>
              <a:t> </a:t>
            </a:r>
            <a:r>
              <a:rPr lang="en-US" dirty="0" err="1" smtClean="0"/>
              <a:t>çöz</a:t>
            </a:r>
            <a:r>
              <a:rPr lang="tr-TR" dirty="0" smtClean="0"/>
              <a:t>ün</a:t>
            </a:r>
            <a:r>
              <a:rPr lang="en-US" dirty="0" smtClean="0"/>
              <a:t>, </a:t>
            </a:r>
            <a:r>
              <a:rPr lang="en-US" dirty="0" err="1"/>
              <a:t>aksaklıkları</a:t>
            </a:r>
            <a:r>
              <a:rPr lang="en-US" dirty="0"/>
              <a:t> </a:t>
            </a:r>
            <a:r>
              <a:rPr lang="en-US" dirty="0" err="1" smtClean="0"/>
              <a:t>önle</a:t>
            </a:r>
            <a:r>
              <a:rPr lang="tr-TR" dirty="0" err="1" smtClean="0"/>
              <a:t>yin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Katılımcıları</a:t>
            </a:r>
            <a:r>
              <a:rPr lang="en-US" dirty="0"/>
              <a:t> </a:t>
            </a:r>
            <a:r>
              <a:rPr lang="en-US" dirty="0" err="1"/>
              <a:t>etkinleştirin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motive </a:t>
            </a:r>
            <a:r>
              <a:rPr lang="en-US" dirty="0" err="1"/>
              <a:t>edin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Anlaşmazlıkları</a:t>
            </a:r>
            <a:r>
              <a:rPr lang="en-US" dirty="0"/>
              <a:t> </a:t>
            </a:r>
            <a:r>
              <a:rPr lang="en-US" dirty="0" err="1"/>
              <a:t>açıkça</a:t>
            </a:r>
            <a:r>
              <a:rPr lang="en-US" dirty="0"/>
              <a:t> </a:t>
            </a:r>
            <a:r>
              <a:rPr lang="en-US" dirty="0" err="1"/>
              <a:t>ele</a:t>
            </a:r>
            <a:r>
              <a:rPr lang="en-US" dirty="0"/>
              <a:t> </a:t>
            </a:r>
            <a:r>
              <a:rPr lang="en-US" dirty="0" err="1"/>
              <a:t>alın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Katkıları</a:t>
            </a:r>
            <a:r>
              <a:rPr lang="en-US" dirty="0"/>
              <a:t> </a:t>
            </a:r>
            <a:r>
              <a:rPr lang="en-US" dirty="0" err="1"/>
              <a:t>görselleştirin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belgeleyin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Takip</a:t>
            </a:r>
            <a:r>
              <a:rPr lang="en-US" dirty="0"/>
              <a:t> </a:t>
            </a:r>
            <a:r>
              <a:rPr lang="en-US" dirty="0" err="1"/>
              <a:t>eden</a:t>
            </a:r>
            <a:r>
              <a:rPr lang="en-US" dirty="0"/>
              <a:t> </a:t>
            </a:r>
            <a:r>
              <a:rPr lang="en-US" dirty="0" err="1"/>
              <a:t>fikirleri</a:t>
            </a:r>
            <a:r>
              <a:rPr lang="en-US" dirty="0"/>
              <a:t> </a:t>
            </a:r>
            <a:r>
              <a:rPr lang="en-US" dirty="0" err="1"/>
              <a:t>teşvik</a:t>
            </a:r>
            <a:r>
              <a:rPr lang="en-US" dirty="0"/>
              <a:t> </a:t>
            </a:r>
            <a:r>
              <a:rPr lang="en-US" dirty="0" err="1"/>
              <a:t>edin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/>
              <a:t>Zaman </a:t>
            </a:r>
            <a:r>
              <a:rPr lang="en-US" dirty="0" err="1"/>
              <a:t>kısıtlamaları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kuralların</a:t>
            </a:r>
            <a:r>
              <a:rPr lang="en-US" dirty="0"/>
              <a:t> </a:t>
            </a:r>
            <a:r>
              <a:rPr lang="en-US" dirty="0" err="1"/>
              <a:t>farkında</a:t>
            </a:r>
            <a:r>
              <a:rPr lang="en-US" dirty="0"/>
              <a:t> </a:t>
            </a:r>
            <a:r>
              <a:rPr lang="en-US" dirty="0" err="1"/>
              <a:t>olun</a:t>
            </a: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de-DE" b="1" dirty="0"/>
          </a:p>
          <a:p>
            <a:pPr marL="0" indent="0">
              <a:buSzPct val="100000"/>
              <a:buNone/>
            </a:pPr>
            <a:endParaRPr lang="tr-TR" sz="1800" b="1" dirty="0" smtClean="0">
              <a:latin typeface="+mj-lt"/>
            </a:endParaRPr>
          </a:p>
          <a:p>
            <a:pPr marL="0" indent="0">
              <a:buSzPct val="100000"/>
              <a:buNone/>
            </a:pPr>
            <a:endParaRPr lang="tr-TR" sz="1800" b="1" dirty="0">
              <a:latin typeface="+mj-lt"/>
            </a:endParaRPr>
          </a:p>
          <a:p>
            <a:pPr marL="0" indent="0">
              <a:buSzPct val="100000"/>
              <a:buNone/>
            </a:pPr>
            <a:r>
              <a:rPr lang="tr-TR" sz="1800" b="1" dirty="0" smtClean="0">
                <a:latin typeface="+mj-lt"/>
              </a:rPr>
              <a:t>Yapılmayacakları</a:t>
            </a:r>
            <a:r>
              <a:rPr lang="en-US" sz="1800" b="1" dirty="0" smtClean="0">
                <a:latin typeface="+mj-lt"/>
              </a:rPr>
              <a:t>:</a:t>
            </a:r>
            <a:endParaRPr lang="en-US" sz="1800" b="1" dirty="0">
              <a:latin typeface="+mj-lt"/>
            </a:endParaRPr>
          </a:p>
          <a:p>
            <a:pPr marL="200526" indent="-200526">
              <a:buSzPct val="100000"/>
            </a:pPr>
            <a:r>
              <a:rPr lang="en-US" dirty="0" err="1"/>
              <a:t>Tartışmalara</a:t>
            </a:r>
            <a:r>
              <a:rPr lang="en-US" dirty="0"/>
              <a:t> </a:t>
            </a:r>
            <a:r>
              <a:rPr lang="en-US" dirty="0" err="1"/>
              <a:t>aktif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 smtClean="0"/>
              <a:t>katıl</a:t>
            </a:r>
            <a:r>
              <a:rPr lang="tr-TR" dirty="0" err="1" smtClean="0"/>
              <a:t>mak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Fikirleri</a:t>
            </a:r>
            <a:r>
              <a:rPr lang="en-US" dirty="0"/>
              <a:t> </a:t>
            </a:r>
            <a:r>
              <a:rPr lang="en-US" dirty="0" err="1"/>
              <a:t>şiddetle</a:t>
            </a:r>
            <a:r>
              <a:rPr lang="en-US" dirty="0"/>
              <a:t> </a:t>
            </a:r>
            <a:r>
              <a:rPr lang="en-US" dirty="0" err="1"/>
              <a:t>öne</a:t>
            </a:r>
            <a:r>
              <a:rPr lang="en-US" dirty="0"/>
              <a:t> </a:t>
            </a:r>
            <a:r>
              <a:rPr lang="en-US" dirty="0" err="1"/>
              <a:t>sürmek</a:t>
            </a:r>
            <a:r>
              <a:rPr lang="en-US" dirty="0"/>
              <a:t> (</a:t>
            </a:r>
            <a:r>
              <a:rPr lang="en-US" dirty="0" err="1"/>
              <a:t>kendi</a:t>
            </a:r>
            <a:r>
              <a:rPr lang="en-US" dirty="0"/>
              <a:t>)</a:t>
            </a:r>
          </a:p>
          <a:p>
            <a:pPr marL="200526" indent="-200526">
              <a:buSzPct val="100000"/>
            </a:pPr>
            <a:r>
              <a:rPr lang="en-US" dirty="0" err="1" smtClean="0"/>
              <a:t>katkıları</a:t>
            </a:r>
            <a:r>
              <a:rPr lang="en-US" dirty="0" smtClean="0"/>
              <a:t>/</a:t>
            </a:r>
            <a:r>
              <a:rPr lang="en-US" dirty="0" err="1" smtClean="0"/>
              <a:t>katılımcılar</a:t>
            </a:r>
            <a:r>
              <a:rPr lang="tr-TR" dirty="0" smtClean="0"/>
              <a:t>ı yargılamak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Katılımcıları</a:t>
            </a:r>
            <a:r>
              <a:rPr lang="en-US" dirty="0"/>
              <a:t> </a:t>
            </a:r>
            <a:r>
              <a:rPr lang="en-US" dirty="0" err="1"/>
              <a:t>kesintiye</a:t>
            </a:r>
            <a:r>
              <a:rPr lang="en-US" dirty="0"/>
              <a:t> </a:t>
            </a:r>
            <a:r>
              <a:rPr lang="en-US" dirty="0" err="1" smtClean="0"/>
              <a:t>uğrat</a:t>
            </a:r>
            <a:r>
              <a:rPr lang="tr-TR" dirty="0" err="1" smtClean="0"/>
              <a:t>mak</a:t>
            </a:r>
            <a:r>
              <a:rPr lang="en-US" dirty="0" smtClean="0"/>
              <a:t> </a:t>
            </a:r>
            <a:r>
              <a:rPr lang="en-US" dirty="0"/>
              <a:t>(zaman </a:t>
            </a:r>
            <a:r>
              <a:rPr lang="en-US" dirty="0" err="1"/>
              <a:t>kısıtlaması</a:t>
            </a:r>
            <a:r>
              <a:rPr lang="en-US" dirty="0"/>
              <a:t> </a:t>
            </a:r>
            <a:r>
              <a:rPr lang="en-US" dirty="0" err="1"/>
              <a:t>nedeniyle</a:t>
            </a:r>
            <a:r>
              <a:rPr lang="en-US" dirty="0"/>
              <a:t>, </a:t>
            </a:r>
            <a:r>
              <a:rPr lang="en-US" dirty="0" err="1"/>
              <a:t>bazen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kesinti</a:t>
            </a:r>
            <a:r>
              <a:rPr lang="en-US" dirty="0"/>
              <a:t> </a:t>
            </a:r>
            <a:r>
              <a:rPr lang="en-US" dirty="0" err="1"/>
              <a:t>kaçınılmazdır</a:t>
            </a:r>
            <a:r>
              <a:rPr lang="en-US" dirty="0"/>
              <a:t>, </a:t>
            </a:r>
            <a:r>
              <a:rPr lang="en-US" dirty="0" err="1"/>
              <a:t>ardından</a:t>
            </a:r>
            <a:r>
              <a:rPr lang="en-US" dirty="0"/>
              <a:t> </a:t>
            </a:r>
            <a:r>
              <a:rPr lang="en-US" dirty="0" err="1"/>
              <a:t>nezakete</a:t>
            </a:r>
            <a:r>
              <a:rPr lang="en-US" dirty="0"/>
              <a:t> </a:t>
            </a:r>
            <a:r>
              <a:rPr lang="en-US" dirty="0" err="1"/>
              <a:t>dikkat</a:t>
            </a:r>
            <a:r>
              <a:rPr lang="en-US" dirty="0"/>
              <a:t> </a:t>
            </a:r>
            <a:r>
              <a:rPr lang="en-US" dirty="0" err="1"/>
              <a:t>edin</a:t>
            </a:r>
            <a:r>
              <a:rPr lang="en-US" dirty="0"/>
              <a:t>)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986ECADA-B162-4FAB-BD11-CBCD32C7AD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4" y="1553357"/>
            <a:ext cx="3587159" cy="353493"/>
          </a:xfrm>
        </p:spPr>
        <p:txBody>
          <a:bodyPr>
            <a:noAutofit/>
          </a:bodyPr>
          <a:lstStyle/>
          <a:p>
            <a:endParaRPr lang="en-US" dirty="0"/>
          </a:p>
          <a:p>
            <a:r>
              <a:rPr lang="tr-TR" dirty="0" smtClean="0"/>
              <a:t>Yapılacaklar ve Yapılmayacaklar</a:t>
            </a:r>
            <a:endParaRPr lang="de-DE" dirty="0"/>
          </a:p>
        </p:txBody>
      </p:sp>
      <p:sp>
        <p:nvSpPr>
          <p:cNvPr id="61" name="Was der Moderator nicht machen soll:…"/>
          <p:cNvSpPr txBox="1"/>
          <p:nvPr/>
        </p:nvSpPr>
        <p:spPr>
          <a:xfrm>
            <a:off x="6441437" y="1930400"/>
            <a:ext cx="4982214" cy="372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130000"/>
              </a:lnSpc>
              <a:defRPr sz="2000">
                <a:latin typeface="+mj-lt"/>
                <a:ea typeface="+mj-ea"/>
                <a:cs typeface="+mj-cs"/>
                <a:sym typeface="Helvetica"/>
              </a:defRPr>
            </a:pPr>
            <a:endParaRPr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09968907-6FCD-4A7C-A9FA-E550E04BA1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44324" y="3707647"/>
            <a:ext cx="1018205" cy="315035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38D9141A-E149-42F0-AFDA-B7A8405C72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4085" y="3790950"/>
            <a:ext cx="824221" cy="231992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10 goldene Regeln für eine gute Moderation (1/2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İyi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tr-TR" dirty="0" err="1" smtClean="0"/>
              <a:t>moderasyon</a:t>
            </a:r>
            <a:r>
              <a:rPr lang="en-US" dirty="0" smtClean="0"/>
              <a:t> </a:t>
            </a:r>
            <a:r>
              <a:rPr lang="en-US" dirty="0" err="1"/>
              <a:t>için</a:t>
            </a:r>
            <a:r>
              <a:rPr lang="en-US" dirty="0"/>
              <a:t> 10 </a:t>
            </a:r>
            <a:r>
              <a:rPr lang="en-US" dirty="0" err="1"/>
              <a:t>ipucu</a:t>
            </a:r>
            <a:endParaRPr dirty="0"/>
          </a:p>
        </p:txBody>
      </p:sp>
      <p:sp>
        <p:nvSpPr>
          <p:cNvPr id="65" name="Je besser der Moderator die Ziele und Teilnehmenden des bevorstehenden Meetings kennt, desto souveräner gelingt die Moderation. Vorbereitung ist also sehr wichtig!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771805" cy="355312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82600" indent="-482600">
              <a:buSzPct val="80000"/>
              <a:buAutoNum type="arabicPeriod"/>
            </a:pPr>
            <a:r>
              <a:rPr lang="en-US" b="1" dirty="0" err="1"/>
              <a:t>Hazır</a:t>
            </a:r>
            <a:r>
              <a:rPr lang="en-US" b="1" dirty="0"/>
              <a:t> </a:t>
            </a:r>
            <a:r>
              <a:rPr lang="en-US" b="1" dirty="0" err="1"/>
              <a:t>ol</a:t>
            </a:r>
            <a:r>
              <a:rPr lang="en-US" b="1" dirty="0"/>
              <a:t>. </a:t>
            </a:r>
            <a:r>
              <a:rPr lang="en-US" dirty="0" err="1"/>
              <a:t>Konuyu</a:t>
            </a:r>
            <a:r>
              <a:rPr lang="en-US" dirty="0"/>
              <a:t> </a:t>
            </a:r>
            <a:r>
              <a:rPr lang="en-US" dirty="0" err="1"/>
              <a:t>bilmeli</a:t>
            </a:r>
            <a:r>
              <a:rPr lang="en-US" dirty="0"/>
              <a:t> (</a:t>
            </a:r>
            <a:r>
              <a:rPr lang="en-US" dirty="0" err="1"/>
              <a:t>uzmanlık</a:t>
            </a:r>
            <a:r>
              <a:rPr lang="en-US" dirty="0"/>
              <a:t> </a:t>
            </a:r>
            <a:r>
              <a:rPr lang="en-US" dirty="0" err="1"/>
              <a:t>bilgisi</a:t>
            </a:r>
            <a:r>
              <a:rPr lang="en-US" dirty="0"/>
              <a:t> </a:t>
            </a:r>
            <a:r>
              <a:rPr lang="en-US" dirty="0" err="1"/>
              <a:t>gerekmez</a:t>
            </a:r>
            <a:r>
              <a:rPr lang="en-US" dirty="0"/>
              <a:t>)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geniş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program </a:t>
            </a:r>
            <a:r>
              <a:rPr lang="en-US" dirty="0" smtClean="0"/>
              <a:t>ç</a:t>
            </a:r>
            <a:r>
              <a:rPr lang="tr-TR" dirty="0" smtClean="0"/>
              <a:t>İ</a:t>
            </a:r>
            <a:r>
              <a:rPr lang="en-US" dirty="0" err="1" smtClean="0"/>
              <a:t>zmel</a:t>
            </a:r>
            <a:r>
              <a:rPr lang="tr-TR" dirty="0" smtClean="0"/>
              <a:t>İ</a:t>
            </a:r>
            <a:r>
              <a:rPr lang="en-US" dirty="0" smtClean="0"/>
              <a:t>d</a:t>
            </a:r>
            <a:r>
              <a:rPr lang="tr-TR" dirty="0" smtClean="0"/>
              <a:t>İ</a:t>
            </a:r>
            <a:r>
              <a:rPr lang="en-US" dirty="0" smtClean="0"/>
              <a:t>r</a:t>
            </a:r>
            <a:r>
              <a:rPr lang="en-US" dirty="0"/>
              <a:t>.</a:t>
            </a:r>
          </a:p>
          <a:p>
            <a:pPr marL="482600" indent="-482600">
              <a:buSzPct val="80000"/>
              <a:buAutoNum type="arabicPeriod"/>
            </a:pPr>
            <a:endParaRPr lang="en-US" b="1" dirty="0"/>
          </a:p>
          <a:p>
            <a:pPr marL="482600" indent="-482600">
              <a:buSzPct val="80000"/>
              <a:buAutoNum type="arabicPeriod"/>
            </a:pPr>
            <a:r>
              <a:rPr lang="en-US" b="1" dirty="0" err="1"/>
              <a:t>Derin</a:t>
            </a:r>
            <a:r>
              <a:rPr lang="en-US" b="1" dirty="0"/>
              <a:t> </a:t>
            </a:r>
            <a:r>
              <a:rPr lang="en-US" b="1" dirty="0" smtClean="0"/>
              <a:t>b</a:t>
            </a:r>
            <a:r>
              <a:rPr lang="tr-TR" b="1" dirty="0" smtClean="0"/>
              <a:t>İ</a:t>
            </a:r>
            <a:r>
              <a:rPr lang="en-US" b="1" dirty="0" smtClean="0"/>
              <a:t>r </a:t>
            </a:r>
            <a:r>
              <a:rPr lang="en-US" b="1" dirty="0" err="1"/>
              <a:t>nefes</a:t>
            </a:r>
            <a:r>
              <a:rPr lang="en-US" b="1" dirty="0"/>
              <a:t> al. </a:t>
            </a:r>
            <a:r>
              <a:rPr lang="en-US" dirty="0" err="1"/>
              <a:t>Sahne</a:t>
            </a:r>
            <a:r>
              <a:rPr lang="en-US" dirty="0"/>
              <a:t> </a:t>
            </a:r>
            <a:r>
              <a:rPr lang="en-US" dirty="0" err="1"/>
              <a:t>korkusu</a:t>
            </a:r>
            <a:r>
              <a:rPr lang="en-US" dirty="0"/>
              <a:t> </a:t>
            </a:r>
            <a:r>
              <a:rPr lang="en-US" dirty="0" err="1"/>
              <a:t>oldukça</a:t>
            </a:r>
            <a:r>
              <a:rPr lang="en-US" dirty="0"/>
              <a:t> </a:t>
            </a:r>
            <a:r>
              <a:rPr lang="en-US" dirty="0" err="1"/>
              <a:t>normaldir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gevşeme</a:t>
            </a:r>
            <a:r>
              <a:rPr lang="en-US" dirty="0"/>
              <a:t> </a:t>
            </a:r>
            <a:r>
              <a:rPr lang="en-US" dirty="0" err="1"/>
              <a:t>teknikleri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azaltılabilir</a:t>
            </a:r>
            <a:r>
              <a:rPr lang="en-US" dirty="0"/>
              <a:t>.</a:t>
            </a:r>
          </a:p>
          <a:p>
            <a:pPr marL="482600" indent="-482600">
              <a:buSzPct val="80000"/>
              <a:buAutoNum type="arabicPeriod"/>
            </a:pPr>
            <a:endParaRPr lang="en-US" b="1" dirty="0"/>
          </a:p>
          <a:p>
            <a:pPr marL="482600" indent="-482600">
              <a:buSzPct val="80000"/>
              <a:buAutoNum type="arabicPeriod"/>
            </a:pPr>
            <a:endParaRPr lang="en-US" b="1" dirty="0"/>
          </a:p>
          <a:p>
            <a:pPr marL="482600" indent="-482600">
              <a:buSzPct val="80000"/>
              <a:buAutoNum type="arabicPeriod"/>
            </a:pPr>
            <a:endParaRPr lang="en-US" b="1" dirty="0"/>
          </a:p>
          <a:p>
            <a:pPr marL="482600" indent="-482600">
              <a:buSzPct val="80000"/>
              <a:buAutoNum type="arabicPeriod"/>
            </a:pPr>
            <a:r>
              <a:rPr lang="en-US" b="1" dirty="0" err="1"/>
              <a:t>Katkıları</a:t>
            </a:r>
            <a:r>
              <a:rPr lang="en-US" b="1" dirty="0"/>
              <a:t> </a:t>
            </a:r>
            <a:r>
              <a:rPr lang="en-US" b="1" dirty="0" err="1"/>
              <a:t>kabul</a:t>
            </a:r>
            <a:r>
              <a:rPr lang="en-US" b="1" dirty="0"/>
              <a:t> </a:t>
            </a:r>
            <a:r>
              <a:rPr lang="en-US" b="1" dirty="0" err="1"/>
              <a:t>edin</a:t>
            </a:r>
            <a:r>
              <a:rPr lang="en-US" b="1" dirty="0"/>
              <a:t> </a:t>
            </a:r>
            <a:r>
              <a:rPr lang="en-US" b="1" dirty="0" err="1"/>
              <a:t>ve</a:t>
            </a:r>
            <a:r>
              <a:rPr lang="en-US" b="1" dirty="0"/>
              <a:t> </a:t>
            </a:r>
            <a:r>
              <a:rPr lang="en-US" b="1" dirty="0" err="1" smtClean="0"/>
              <a:t>derecelend</a:t>
            </a:r>
            <a:r>
              <a:rPr lang="tr-TR" b="1" dirty="0" smtClean="0"/>
              <a:t>İ</a:t>
            </a:r>
            <a:r>
              <a:rPr lang="en-US" b="1" dirty="0" smtClean="0"/>
              <a:t>r</a:t>
            </a:r>
            <a:r>
              <a:rPr lang="tr-TR" b="1" dirty="0" smtClean="0"/>
              <a:t>İ</a:t>
            </a:r>
            <a:r>
              <a:rPr lang="en-US" b="1" dirty="0" err="1" smtClean="0"/>
              <a:t>lmeler</a:t>
            </a:r>
            <a:r>
              <a:rPr lang="tr-TR" b="1" dirty="0" smtClean="0"/>
              <a:t>İ</a:t>
            </a:r>
            <a:r>
              <a:rPr lang="en-US" b="1" dirty="0" smtClean="0"/>
              <a:t>n</a:t>
            </a:r>
            <a:r>
              <a:rPr lang="tr-TR" b="1" dirty="0" smtClean="0"/>
              <a:t>İ</a:t>
            </a:r>
            <a:r>
              <a:rPr lang="en-US" b="1" dirty="0" smtClean="0"/>
              <a:t> </a:t>
            </a:r>
            <a:r>
              <a:rPr lang="en-US" b="1" dirty="0" err="1" smtClean="0"/>
              <a:t>önley</a:t>
            </a:r>
            <a:r>
              <a:rPr lang="tr-TR" b="1" dirty="0"/>
              <a:t>İ</a:t>
            </a:r>
            <a:r>
              <a:rPr lang="en-US" b="1" dirty="0" smtClean="0"/>
              <a:t>n</a:t>
            </a:r>
            <a:r>
              <a:rPr lang="en-US" b="1" dirty="0"/>
              <a:t>. </a:t>
            </a:r>
            <a:r>
              <a:rPr lang="en-US" dirty="0" smtClean="0"/>
              <a:t>B</a:t>
            </a:r>
            <a:r>
              <a:rPr lang="tr-TR" dirty="0" smtClean="0"/>
              <a:t>İ</a:t>
            </a:r>
            <a:r>
              <a:rPr lang="en-US" dirty="0" smtClean="0"/>
              <a:t>r </a:t>
            </a:r>
            <a:r>
              <a:rPr lang="en-US" dirty="0" err="1"/>
              <a:t>katkı</a:t>
            </a:r>
            <a:r>
              <a:rPr lang="en-US" dirty="0"/>
              <a:t> </a:t>
            </a:r>
            <a:r>
              <a:rPr lang="en-US" dirty="0" err="1"/>
              <a:t>konuya</a:t>
            </a:r>
            <a:r>
              <a:rPr lang="en-US" dirty="0"/>
              <a:t> </a:t>
            </a:r>
            <a:r>
              <a:rPr lang="en-US" dirty="0" err="1"/>
              <a:t>uymuyorsa</a:t>
            </a:r>
            <a:r>
              <a:rPr lang="en-US" dirty="0"/>
              <a:t>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konu</a:t>
            </a:r>
            <a:r>
              <a:rPr lang="en-US" dirty="0"/>
              <a:t> </a:t>
            </a:r>
            <a:r>
              <a:rPr lang="en-US" dirty="0" err="1"/>
              <a:t>havuzu</a:t>
            </a:r>
            <a:r>
              <a:rPr lang="en-US" dirty="0"/>
              <a:t> (</a:t>
            </a:r>
            <a:r>
              <a:rPr lang="en-US" dirty="0" err="1"/>
              <a:t>bkz</a:t>
            </a:r>
            <a:r>
              <a:rPr lang="en-US" dirty="0"/>
              <a:t>. </a:t>
            </a:r>
            <a:r>
              <a:rPr lang="en-US" dirty="0" err="1"/>
              <a:t>Araçlar</a:t>
            </a:r>
            <a:r>
              <a:rPr lang="en-US" dirty="0"/>
              <a:t>) </a:t>
            </a:r>
            <a:r>
              <a:rPr lang="en-US" dirty="0" err="1"/>
              <a:t>faydalı</a:t>
            </a:r>
            <a:r>
              <a:rPr lang="en-US" dirty="0"/>
              <a:t> </a:t>
            </a:r>
            <a:r>
              <a:rPr lang="en-US" dirty="0" err="1" smtClean="0"/>
              <a:t>olab</a:t>
            </a:r>
            <a:r>
              <a:rPr lang="tr-TR" dirty="0" smtClean="0"/>
              <a:t>İ</a:t>
            </a:r>
            <a:r>
              <a:rPr lang="en-US" dirty="0" smtClean="0"/>
              <a:t>l</a:t>
            </a:r>
            <a:r>
              <a:rPr lang="tr-TR" dirty="0" smtClean="0"/>
              <a:t>İ</a:t>
            </a:r>
            <a:r>
              <a:rPr lang="en-US" dirty="0" smtClean="0"/>
              <a:t>r</a:t>
            </a:r>
            <a:r>
              <a:rPr lang="en-US" dirty="0"/>
              <a:t>.</a:t>
            </a:r>
          </a:p>
          <a:p>
            <a:pPr marL="482600" indent="-482600">
              <a:buSzPct val="80000"/>
              <a:buAutoNum type="arabicPeriod"/>
            </a:pPr>
            <a:endParaRPr lang="en-US" b="1" dirty="0"/>
          </a:p>
          <a:p>
            <a:pPr marL="482600" indent="-482600">
              <a:buSzPct val="80000"/>
              <a:buAutoNum type="arabicPeriod"/>
            </a:pPr>
            <a:r>
              <a:rPr lang="en-US" b="1" dirty="0" err="1"/>
              <a:t>Esnekliği</a:t>
            </a:r>
            <a:r>
              <a:rPr lang="en-US" b="1" dirty="0"/>
              <a:t> </a:t>
            </a:r>
            <a:r>
              <a:rPr lang="en-US" b="1" dirty="0" err="1"/>
              <a:t>koruyun</a:t>
            </a:r>
            <a:r>
              <a:rPr lang="en-US" b="1" dirty="0"/>
              <a:t>. </a:t>
            </a:r>
            <a:r>
              <a:rPr lang="en-US" dirty="0" err="1"/>
              <a:t>Planlanmamış</a:t>
            </a:r>
            <a:r>
              <a:rPr lang="en-US" dirty="0"/>
              <a:t> </a:t>
            </a:r>
            <a:r>
              <a:rPr lang="en-US" dirty="0" err="1"/>
              <a:t>şeyler</a:t>
            </a:r>
            <a:r>
              <a:rPr lang="en-US" dirty="0"/>
              <a:t> </a:t>
            </a:r>
            <a:r>
              <a:rPr lang="en-US" dirty="0" err="1"/>
              <a:t>olabilir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olacaktır</a:t>
            </a:r>
            <a:r>
              <a:rPr lang="en-US" dirty="0"/>
              <a:t> - </a:t>
            </a:r>
            <a:r>
              <a:rPr lang="en-US" dirty="0" err="1"/>
              <a:t>esnek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program, </a:t>
            </a:r>
            <a:r>
              <a:rPr lang="en-US" dirty="0" err="1"/>
              <a:t>güvenle</a:t>
            </a:r>
            <a:r>
              <a:rPr lang="en-US" dirty="0"/>
              <a:t> </a:t>
            </a:r>
            <a:r>
              <a:rPr lang="en-US" dirty="0" err="1"/>
              <a:t>tepki</a:t>
            </a:r>
            <a:r>
              <a:rPr lang="en-US" dirty="0"/>
              <a:t> </a:t>
            </a:r>
            <a:r>
              <a:rPr lang="en-US" dirty="0" err="1"/>
              <a:t>vermenizi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.</a:t>
            </a:r>
          </a:p>
          <a:p>
            <a:pPr marL="482600" indent="-482600">
              <a:buSzPct val="80000"/>
              <a:buAutoNum type="arabicPeriod"/>
            </a:pPr>
            <a:r>
              <a:rPr lang="en-US" b="1" dirty="0"/>
              <a:t>Ara </a:t>
            </a:r>
            <a:r>
              <a:rPr lang="en-US" b="1" dirty="0" err="1" smtClean="0"/>
              <a:t>ver</a:t>
            </a:r>
            <a:r>
              <a:rPr lang="tr-TR" b="1" dirty="0" smtClean="0"/>
              <a:t>İn</a:t>
            </a:r>
            <a:r>
              <a:rPr lang="en-US" dirty="0" smtClean="0"/>
              <a:t> </a:t>
            </a:r>
            <a:r>
              <a:rPr lang="en-US" dirty="0" err="1"/>
              <a:t>Gerektiğinde</a:t>
            </a:r>
            <a:r>
              <a:rPr lang="en-US" dirty="0"/>
              <a:t> </a:t>
            </a:r>
            <a:r>
              <a:rPr lang="en-US" dirty="0" err="1"/>
              <a:t>kısa</a:t>
            </a:r>
            <a:r>
              <a:rPr lang="en-US" dirty="0"/>
              <a:t> </a:t>
            </a:r>
            <a:r>
              <a:rPr lang="en-US" dirty="0" err="1"/>
              <a:t>toparlanma</a:t>
            </a:r>
            <a:r>
              <a:rPr lang="en-US" dirty="0"/>
              <a:t> </a:t>
            </a:r>
            <a:r>
              <a:rPr lang="en-US" dirty="0" err="1"/>
              <a:t>molaları</a:t>
            </a:r>
            <a:r>
              <a:rPr lang="en-US" dirty="0"/>
              <a:t> </a:t>
            </a:r>
            <a:r>
              <a:rPr lang="en-US" dirty="0" err="1"/>
              <a:t>yeni</a:t>
            </a:r>
            <a:r>
              <a:rPr lang="en-US" dirty="0"/>
              <a:t> </a:t>
            </a:r>
            <a:r>
              <a:rPr lang="en-US" dirty="0" err="1"/>
              <a:t>enerji</a:t>
            </a:r>
            <a:r>
              <a:rPr lang="en-US" dirty="0"/>
              <a:t> </a:t>
            </a:r>
            <a:r>
              <a:rPr lang="en-US" dirty="0" err="1"/>
              <a:t>getirir</a:t>
            </a:r>
            <a:r>
              <a:rPr lang="en-US" dirty="0"/>
              <a:t>. </a:t>
            </a:r>
            <a:r>
              <a:rPr lang="en-US" dirty="0" err="1"/>
              <a:t>Kontrolden</a:t>
            </a:r>
            <a:r>
              <a:rPr lang="en-US" dirty="0"/>
              <a:t> </a:t>
            </a:r>
            <a:r>
              <a:rPr lang="en-US" dirty="0" err="1"/>
              <a:t>çıkmamaları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net </a:t>
            </a:r>
            <a:r>
              <a:rPr lang="en-US" dirty="0" err="1"/>
              <a:t>bir</a:t>
            </a:r>
            <a:r>
              <a:rPr lang="en-US" dirty="0"/>
              <a:t> zaman </a:t>
            </a:r>
            <a:r>
              <a:rPr lang="en-US" dirty="0" err="1"/>
              <a:t>dilimi</a:t>
            </a:r>
            <a:r>
              <a:rPr lang="en-US" dirty="0"/>
              <a:t> (5-10 </a:t>
            </a:r>
            <a:r>
              <a:rPr lang="en-US" dirty="0" err="1"/>
              <a:t>dakika</a:t>
            </a:r>
            <a:r>
              <a:rPr lang="en-US" dirty="0"/>
              <a:t>) </a:t>
            </a:r>
            <a:r>
              <a:rPr lang="en-US" dirty="0" err="1"/>
              <a:t>belirleyin</a:t>
            </a:r>
            <a:r>
              <a:rPr lang="en-US" dirty="0"/>
              <a:t>.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088BC2BF-E9DE-4048-8FF3-1350B8B759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3632878" cy="289947"/>
          </a:xfrm>
        </p:spPr>
        <p:txBody>
          <a:bodyPr>
            <a:normAutofit fontScale="92500" lnSpcReduction="20000"/>
          </a:bodyPr>
          <a:lstStyle/>
          <a:p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 smtClean="0"/>
              <a:t>moderatör</a:t>
            </a:r>
            <a:r>
              <a:rPr lang="tr-TR" dirty="0" smtClean="0"/>
              <a:t>ün yapması gerekenler</a:t>
            </a:r>
            <a:r>
              <a:rPr lang="de-DE" dirty="0" smtClean="0"/>
              <a:t>...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B6609C60-0565-4E6E-8000-8A9D910697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109" y="4705557"/>
            <a:ext cx="2154981" cy="219873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10 goldene Regeln für eine gute Moderation (2/2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İyi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tr-TR" dirty="0" err="1"/>
              <a:t>moderasyon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10 </a:t>
            </a:r>
            <a:r>
              <a:rPr lang="en-US" dirty="0" err="1"/>
              <a:t>ipucu</a:t>
            </a:r>
            <a:endParaRPr dirty="0"/>
          </a:p>
        </p:txBody>
      </p:sp>
      <p:sp>
        <p:nvSpPr>
          <p:cNvPr id="69" name="Der Moderator sollte eine Körpersprache haben: souverän und sicher auftreten!…"/>
          <p:cNvSpPr txBox="1">
            <a:spLocks noGrp="1"/>
          </p:cNvSpPr>
          <p:nvPr>
            <p:ph type="body" idx="1"/>
          </p:nvPr>
        </p:nvSpPr>
        <p:spPr>
          <a:xfrm>
            <a:off x="719665" y="2535481"/>
            <a:ext cx="8662079" cy="3691583"/>
          </a:xfrm>
          <a:prstGeom prst="rect">
            <a:avLst/>
          </a:prstGeom>
        </p:spPr>
        <p:txBody>
          <a:bodyPr/>
          <a:lstStyle/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r>
              <a:rPr lang="en-US" b="1" dirty="0" err="1" smtClean="0"/>
              <a:t>Kend</a:t>
            </a:r>
            <a:r>
              <a:rPr lang="tr-TR" b="1" dirty="0" err="1" smtClean="0"/>
              <a:t>İnİzİ</a:t>
            </a:r>
            <a:r>
              <a:rPr lang="tr-TR" b="1" dirty="0" smtClean="0"/>
              <a:t> </a:t>
            </a:r>
            <a:r>
              <a:rPr lang="en-US" b="1" dirty="0" err="1" smtClean="0"/>
              <a:t>güvenle</a:t>
            </a:r>
            <a:r>
              <a:rPr lang="en-US" b="1" dirty="0" smtClean="0"/>
              <a:t> </a:t>
            </a:r>
            <a:r>
              <a:rPr lang="en-US" b="1" dirty="0" err="1"/>
              <a:t>sunun</a:t>
            </a:r>
            <a:r>
              <a:rPr lang="en-US" b="1" dirty="0"/>
              <a:t>. </a:t>
            </a:r>
            <a:r>
              <a:rPr lang="en-US" dirty="0"/>
              <a:t>Bu, </a:t>
            </a:r>
            <a:r>
              <a:rPr lang="en-US" dirty="0" err="1"/>
              <a:t>beden</a:t>
            </a:r>
            <a:r>
              <a:rPr lang="en-US" dirty="0"/>
              <a:t> </a:t>
            </a:r>
            <a:r>
              <a:rPr lang="en-US" dirty="0" err="1"/>
              <a:t>diliyle</a:t>
            </a:r>
            <a:r>
              <a:rPr lang="en-US" dirty="0"/>
              <a:t> </a:t>
            </a:r>
            <a:r>
              <a:rPr lang="en-US" dirty="0" err="1"/>
              <a:t>başlar</a:t>
            </a:r>
            <a:r>
              <a:rPr lang="en-US" dirty="0"/>
              <a:t>: </a:t>
            </a:r>
            <a:r>
              <a:rPr lang="en-US" dirty="0" err="1"/>
              <a:t>Kendinizi</a:t>
            </a:r>
            <a:r>
              <a:rPr lang="en-US" dirty="0"/>
              <a:t> </a:t>
            </a:r>
            <a:r>
              <a:rPr lang="en-US" dirty="0" err="1"/>
              <a:t>odaya</a:t>
            </a:r>
            <a:r>
              <a:rPr lang="en-US" dirty="0"/>
              <a:t> </a:t>
            </a:r>
            <a:r>
              <a:rPr lang="en-US" dirty="0" err="1"/>
              <a:t>görünür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yerleştirin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sabit</a:t>
            </a:r>
            <a:r>
              <a:rPr lang="en-US" dirty="0"/>
              <a:t> </a:t>
            </a:r>
            <a:r>
              <a:rPr lang="en-US" dirty="0" err="1"/>
              <a:t>durduğunuzdan</a:t>
            </a:r>
            <a:r>
              <a:rPr lang="en-US" dirty="0"/>
              <a:t> </a:t>
            </a:r>
            <a:r>
              <a:rPr lang="en-US" dirty="0" err="1"/>
              <a:t>emin</a:t>
            </a:r>
            <a:r>
              <a:rPr lang="en-US" dirty="0"/>
              <a:t> </a:t>
            </a:r>
            <a:r>
              <a:rPr lang="en-US" dirty="0" err="1"/>
              <a:t>olun</a:t>
            </a:r>
            <a:r>
              <a:rPr lang="en-US" dirty="0"/>
              <a:t>.</a:t>
            </a:r>
          </a:p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endParaRPr lang="en-US" b="1" dirty="0"/>
          </a:p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r>
              <a:rPr lang="en-US" b="1" dirty="0" err="1"/>
              <a:t>Kendini</a:t>
            </a:r>
            <a:r>
              <a:rPr lang="en-US" b="1" dirty="0"/>
              <a:t> </a:t>
            </a:r>
            <a:r>
              <a:rPr lang="en-US" b="1" dirty="0" err="1" smtClean="0"/>
              <a:t>açık</a:t>
            </a:r>
            <a:r>
              <a:rPr lang="tr-TR" b="1" dirty="0" err="1" smtClean="0"/>
              <a:t>ça</a:t>
            </a:r>
            <a:r>
              <a:rPr lang="tr-TR" b="1" dirty="0" smtClean="0"/>
              <a:t> İfade </a:t>
            </a:r>
            <a:r>
              <a:rPr lang="tr-TR" b="1" dirty="0" err="1" smtClean="0"/>
              <a:t>edİn</a:t>
            </a:r>
            <a:r>
              <a:rPr lang="en-US" b="1" dirty="0" smtClean="0"/>
              <a:t>, </a:t>
            </a:r>
            <a:r>
              <a:rPr lang="en-US" dirty="0" err="1"/>
              <a:t>anlaşılır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amaçlı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ifade</a:t>
            </a:r>
            <a:r>
              <a:rPr lang="en-US" dirty="0"/>
              <a:t> et.</a:t>
            </a:r>
          </a:p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r>
              <a:rPr lang="en-US" b="1" dirty="0" err="1" smtClean="0"/>
              <a:t>Zamana</a:t>
            </a:r>
            <a:r>
              <a:rPr lang="en-US" b="1" dirty="0" smtClean="0"/>
              <a:t> d</a:t>
            </a:r>
            <a:r>
              <a:rPr lang="tr-TR" b="1" dirty="0"/>
              <a:t>İ</a:t>
            </a:r>
            <a:r>
              <a:rPr lang="en-US" b="1" dirty="0" err="1" smtClean="0"/>
              <a:t>kkat</a:t>
            </a:r>
            <a:r>
              <a:rPr lang="en-US" b="1" dirty="0" smtClean="0"/>
              <a:t> </a:t>
            </a:r>
            <a:r>
              <a:rPr lang="en-US" b="1" dirty="0" err="1" smtClean="0"/>
              <a:t>ed</a:t>
            </a:r>
            <a:r>
              <a:rPr lang="tr-TR" b="1" dirty="0" smtClean="0"/>
              <a:t>İ</a:t>
            </a:r>
            <a:r>
              <a:rPr lang="en-US" b="1" dirty="0" smtClean="0"/>
              <a:t>n</a:t>
            </a:r>
            <a:r>
              <a:rPr lang="en-US" b="1" dirty="0"/>
              <a:t>. </a:t>
            </a:r>
            <a:r>
              <a:rPr lang="en-US" dirty="0"/>
              <a:t>Bu, </a:t>
            </a:r>
            <a:r>
              <a:rPr lang="en-US" dirty="0" err="1"/>
              <a:t>katılımcıların</a:t>
            </a:r>
            <a:r>
              <a:rPr lang="en-US" dirty="0"/>
              <a:t> </a:t>
            </a:r>
            <a:r>
              <a:rPr lang="en-US" dirty="0" err="1"/>
              <a:t>konuşma</a:t>
            </a:r>
            <a:r>
              <a:rPr lang="en-US" dirty="0"/>
              <a:t> </a:t>
            </a:r>
            <a:r>
              <a:rPr lang="en-US" dirty="0" err="1"/>
              <a:t>süreleri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olduğu</a:t>
            </a:r>
            <a:r>
              <a:rPr lang="en-US" dirty="0"/>
              <a:t>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kişinin</a:t>
            </a:r>
            <a:r>
              <a:rPr lang="en-US" dirty="0"/>
              <a:t> </a:t>
            </a:r>
            <a:r>
              <a:rPr lang="en-US" dirty="0" err="1"/>
              <a:t>kendisi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de </a:t>
            </a:r>
            <a:r>
              <a:rPr lang="en-US" dirty="0" err="1"/>
              <a:t>geçerlidir</a:t>
            </a:r>
            <a:r>
              <a:rPr lang="en-US" dirty="0"/>
              <a:t>.</a:t>
            </a:r>
          </a:p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endParaRPr lang="en-US" b="1" dirty="0"/>
          </a:p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r>
              <a:rPr lang="en-US" b="1" dirty="0" err="1"/>
              <a:t>Çeşitlilik</a:t>
            </a:r>
            <a:r>
              <a:rPr lang="en-US" b="1" dirty="0"/>
              <a:t> </a:t>
            </a:r>
            <a:r>
              <a:rPr lang="en-US" b="1" dirty="0" err="1"/>
              <a:t>sağlayın</a:t>
            </a:r>
            <a:r>
              <a:rPr lang="en-US" b="1" dirty="0"/>
              <a:t>.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moderasyon</a:t>
            </a:r>
            <a:r>
              <a:rPr lang="en-US" dirty="0"/>
              <a:t> </a:t>
            </a:r>
            <a:r>
              <a:rPr lang="en-US" dirty="0" err="1"/>
              <a:t>yöntemlerinin</a:t>
            </a:r>
            <a:r>
              <a:rPr lang="en-US" dirty="0"/>
              <a:t> </a:t>
            </a:r>
            <a:r>
              <a:rPr lang="en-US" dirty="0" err="1"/>
              <a:t>kombinasyonu</a:t>
            </a:r>
            <a:r>
              <a:rPr lang="en-US" dirty="0"/>
              <a:t> </a:t>
            </a:r>
            <a:r>
              <a:rPr lang="en-US" dirty="0" err="1"/>
              <a:t>aktif</a:t>
            </a:r>
            <a:r>
              <a:rPr lang="en-US" dirty="0"/>
              <a:t> </a:t>
            </a:r>
            <a:r>
              <a:rPr lang="en-US" dirty="0" err="1"/>
              <a:t>katılımı</a:t>
            </a:r>
            <a:r>
              <a:rPr lang="en-US" dirty="0"/>
              <a:t> motive </a:t>
            </a:r>
            <a:r>
              <a:rPr lang="en-US" dirty="0" err="1"/>
              <a:t>eder</a:t>
            </a:r>
            <a:r>
              <a:rPr lang="en-US" dirty="0"/>
              <a:t>.</a:t>
            </a:r>
          </a:p>
          <a:p>
            <a:pPr marL="482600" indent="-482600">
              <a:buSzPct val="80000"/>
              <a:buFont typeface="Arial" panose="020B0604020202020204" pitchFamily="34" charset="0"/>
              <a:buAutoNum type="arabicPeriod" startAt="6"/>
            </a:pPr>
            <a:r>
              <a:rPr lang="en-US" b="1" dirty="0" smtClean="0"/>
              <a:t>Geri b</a:t>
            </a:r>
            <a:r>
              <a:rPr lang="tr-TR" b="1" dirty="0"/>
              <a:t>İ</a:t>
            </a:r>
            <a:r>
              <a:rPr lang="en-US" b="1" dirty="0" err="1" smtClean="0"/>
              <a:t>ld</a:t>
            </a:r>
            <a:r>
              <a:rPr lang="tr-TR" b="1" dirty="0" smtClean="0"/>
              <a:t>İ</a:t>
            </a:r>
            <a:r>
              <a:rPr lang="en-US" b="1" dirty="0" smtClean="0"/>
              <a:t>r</a:t>
            </a:r>
            <a:r>
              <a:rPr lang="tr-TR" b="1" dirty="0" smtClean="0"/>
              <a:t>İ</a:t>
            </a:r>
            <a:r>
              <a:rPr lang="en-US" b="1" dirty="0" smtClean="0"/>
              <a:t>m </a:t>
            </a:r>
            <a:r>
              <a:rPr lang="tr-TR" b="1" dirty="0" smtClean="0"/>
              <a:t>İ</a:t>
            </a:r>
            <a:r>
              <a:rPr lang="en-US" b="1" dirty="0" err="1" smtClean="0"/>
              <a:t>stey</a:t>
            </a:r>
            <a:r>
              <a:rPr lang="tr-TR" b="1" dirty="0" smtClean="0"/>
              <a:t>İ</a:t>
            </a:r>
            <a:r>
              <a:rPr lang="en-US" b="1" dirty="0" smtClean="0"/>
              <a:t>n</a:t>
            </a:r>
            <a:r>
              <a:rPr lang="en-US" b="1" dirty="0"/>
              <a:t>. </a:t>
            </a:r>
            <a:r>
              <a:rPr lang="en-US" dirty="0"/>
              <a:t>Geri </a:t>
            </a:r>
            <a:r>
              <a:rPr lang="en-US" dirty="0" err="1"/>
              <a:t>bildirim</a:t>
            </a:r>
            <a:r>
              <a:rPr lang="en-US" dirty="0"/>
              <a:t> </a:t>
            </a:r>
            <a:r>
              <a:rPr lang="en-US" dirty="0" err="1"/>
              <a:t>oturumları</a:t>
            </a:r>
            <a:r>
              <a:rPr lang="en-US" dirty="0"/>
              <a:t> </a:t>
            </a:r>
            <a:r>
              <a:rPr lang="en-US" dirty="0" err="1"/>
              <a:t>aracılığıyla</a:t>
            </a:r>
            <a:r>
              <a:rPr lang="en-US" dirty="0"/>
              <a:t>, </a:t>
            </a:r>
            <a:r>
              <a:rPr lang="en-US" dirty="0" err="1"/>
              <a:t>neyin</a:t>
            </a:r>
            <a:r>
              <a:rPr lang="en-US" dirty="0"/>
              <a:t> </a:t>
            </a:r>
            <a:r>
              <a:rPr lang="en-US" dirty="0" err="1"/>
              <a:t>iyi</a:t>
            </a:r>
            <a:r>
              <a:rPr lang="en-US" dirty="0"/>
              <a:t> </a:t>
            </a:r>
            <a:r>
              <a:rPr lang="en-US" dirty="0" err="1"/>
              <a:t>gittiği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neyin</a:t>
            </a:r>
            <a:r>
              <a:rPr lang="en-US" dirty="0"/>
              <a:t> </a:t>
            </a:r>
            <a:r>
              <a:rPr lang="en-US" dirty="0" err="1"/>
              <a:t>iyileştirilebileceği</a:t>
            </a:r>
            <a:r>
              <a:rPr lang="en-US" dirty="0"/>
              <a:t> </a:t>
            </a:r>
            <a:r>
              <a:rPr lang="en-US" dirty="0" err="1"/>
              <a:t>öğrenilebilir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8CABA22C-3276-43D1-B39D-2F78FBBEE1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moderatör</a:t>
            </a:r>
            <a:r>
              <a:rPr lang="tr-TR" dirty="0"/>
              <a:t>ün yapması gerekenler</a:t>
            </a:r>
            <a:r>
              <a:rPr lang="de-DE" dirty="0"/>
              <a:t>...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B9B85C22-869D-4FF4-B949-F781DAB30F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506" y="4156363"/>
            <a:ext cx="1491390" cy="281109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74" name="Six Thinking Hats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562696"/>
          </a:xfrm>
          <a:prstGeom prst="rect">
            <a:avLst/>
          </a:prstGeom>
        </p:spPr>
        <p:txBody>
          <a:bodyPr/>
          <a:lstStyle/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de-DE" dirty="0"/>
              <a:t>De </a:t>
            </a:r>
            <a:r>
              <a:rPr lang="de-DE" dirty="0" err="1"/>
              <a:t>Bono</a:t>
            </a:r>
            <a:r>
              <a:rPr lang="de-DE" dirty="0"/>
              <a:t> </a:t>
            </a:r>
            <a:r>
              <a:rPr lang="de-DE" dirty="0" err="1"/>
              <a:t>Düşünme</a:t>
            </a:r>
            <a:r>
              <a:rPr lang="de-DE" dirty="0"/>
              <a:t> </a:t>
            </a:r>
            <a:r>
              <a:rPr lang="de-DE" dirty="0" err="1" smtClean="0"/>
              <a:t>Şapkaları</a:t>
            </a:r>
            <a:endParaRPr dirty="0" smtClean="0"/>
          </a:p>
          <a:p>
            <a:pPr marL="140368" indent="-140368">
              <a:buClr>
                <a:srgbClr val="FFFFFF"/>
              </a:buClr>
              <a:buSzPct val="100000"/>
            </a:pPr>
            <a:r>
              <a:rPr lang="en-US" dirty="0" err="1"/>
              <a:t>Soruna</a:t>
            </a:r>
            <a:r>
              <a:rPr lang="en-US" dirty="0"/>
              <a:t> </a:t>
            </a:r>
            <a:r>
              <a:rPr lang="en-US" dirty="0" err="1"/>
              <a:t>tek</a:t>
            </a:r>
            <a:r>
              <a:rPr lang="en-US" dirty="0"/>
              <a:t> </a:t>
            </a:r>
            <a:r>
              <a:rPr lang="en-US" dirty="0" err="1"/>
              <a:t>taraflı</a:t>
            </a:r>
            <a:r>
              <a:rPr lang="en-US" dirty="0"/>
              <a:t> </a:t>
            </a:r>
            <a:r>
              <a:rPr lang="en-US" dirty="0" err="1"/>
              <a:t>bakmamak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önyargıları</a:t>
            </a:r>
            <a:r>
              <a:rPr lang="en-US" dirty="0"/>
              <a:t> </a:t>
            </a:r>
            <a:r>
              <a:rPr lang="en-US" dirty="0" err="1"/>
              <a:t>önlemek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problemlere</a:t>
            </a:r>
            <a:r>
              <a:rPr lang="en-US" dirty="0"/>
              <a:t> </a:t>
            </a:r>
            <a:r>
              <a:rPr lang="en-US" dirty="0" err="1"/>
              <a:t>altı</a:t>
            </a:r>
            <a:r>
              <a:rPr lang="en-US" dirty="0"/>
              <a:t>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perspektiften</a:t>
            </a:r>
            <a:r>
              <a:rPr lang="en-US" dirty="0"/>
              <a:t> </a:t>
            </a:r>
            <a:r>
              <a:rPr lang="en-US" dirty="0" err="1"/>
              <a:t>bakın</a:t>
            </a:r>
            <a:r>
              <a:rPr lang="en-US" dirty="0"/>
              <a:t>.</a:t>
            </a:r>
            <a:endParaRPr sz="1400" dirty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tr-TR" dirty="0"/>
              <a:t>Boş </a:t>
            </a:r>
            <a:r>
              <a:rPr lang="tr-TR" dirty="0" smtClean="0"/>
              <a:t>alan</a:t>
            </a:r>
            <a:endParaRPr dirty="0" smtClean="0"/>
          </a:p>
          <a:p>
            <a:pPr marL="140368" indent="-140368">
              <a:buClr>
                <a:srgbClr val="FFFFFF"/>
              </a:buClr>
              <a:buSzPct val="100000"/>
            </a:pPr>
            <a:r>
              <a:rPr lang="en-US" dirty="0" err="1" smtClean="0"/>
              <a:t>Katılımcıların</a:t>
            </a:r>
            <a:r>
              <a:rPr lang="en-US" dirty="0" smtClean="0"/>
              <a:t> </a:t>
            </a:r>
            <a:r>
              <a:rPr lang="en-US" dirty="0" err="1" smtClean="0"/>
              <a:t>yalnızca</a:t>
            </a:r>
            <a:r>
              <a:rPr lang="en-US" dirty="0" smtClean="0"/>
              <a:t> </a:t>
            </a:r>
            <a:r>
              <a:rPr lang="en-US" dirty="0" err="1" smtClean="0"/>
              <a:t>tematik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çerçevesi</a:t>
            </a:r>
            <a:r>
              <a:rPr lang="en-US" dirty="0" smtClean="0"/>
              <a:t> </a:t>
            </a:r>
            <a:r>
              <a:rPr lang="en-US" dirty="0" err="1" smtClean="0"/>
              <a:t>vardır</a:t>
            </a:r>
            <a:r>
              <a:rPr lang="en-US" dirty="0" smtClean="0"/>
              <a:t>,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nedenle</a:t>
            </a:r>
            <a:r>
              <a:rPr lang="en-US" dirty="0" smtClean="0"/>
              <a:t> </a:t>
            </a:r>
            <a:r>
              <a:rPr lang="en-US" dirty="0" err="1" smtClean="0"/>
              <a:t>çok</a:t>
            </a:r>
            <a:r>
              <a:rPr lang="en-US" dirty="0" smtClean="0"/>
              <a:t> </a:t>
            </a:r>
            <a:r>
              <a:rPr lang="en-US" dirty="0" err="1" smtClean="0"/>
              <a:t>fazla</a:t>
            </a:r>
            <a:r>
              <a:rPr lang="en-US" dirty="0" smtClean="0"/>
              <a:t> </a:t>
            </a:r>
            <a:r>
              <a:rPr lang="en-US" dirty="0" err="1" smtClean="0"/>
              <a:t>yaratıcı</a:t>
            </a:r>
            <a:r>
              <a:rPr lang="en-US" dirty="0" smtClean="0"/>
              <a:t> </a:t>
            </a:r>
            <a:r>
              <a:rPr lang="en-US" dirty="0" err="1" smtClean="0"/>
              <a:t>özgürlük</a:t>
            </a:r>
            <a:r>
              <a:rPr lang="en-US" dirty="0" smtClean="0"/>
              <a:t> </a:t>
            </a:r>
            <a:r>
              <a:rPr lang="en-US" dirty="0" err="1" smtClean="0"/>
              <a:t>vardır</a:t>
            </a:r>
            <a:r>
              <a:rPr lang="en-US" dirty="0" smtClean="0"/>
              <a:t>. </a:t>
            </a:r>
            <a:r>
              <a:rPr lang="en-US" dirty="0" err="1" smtClean="0"/>
              <a:t>Açık</a:t>
            </a:r>
            <a:r>
              <a:rPr lang="en-US" dirty="0" smtClean="0"/>
              <a:t> Alan </a:t>
            </a:r>
            <a:r>
              <a:rPr lang="en-US" dirty="0" err="1" smtClean="0"/>
              <a:t>yöntemi</a:t>
            </a:r>
            <a:r>
              <a:rPr lang="en-US" dirty="0" smtClean="0"/>
              <a:t> </a:t>
            </a:r>
            <a:r>
              <a:rPr lang="en-US" dirty="0" err="1" smtClean="0"/>
              <a:t>özellikle</a:t>
            </a:r>
            <a:r>
              <a:rPr lang="en-US" dirty="0" smtClean="0"/>
              <a:t> </a:t>
            </a:r>
            <a:r>
              <a:rPr lang="en-US" dirty="0" err="1" smtClean="0"/>
              <a:t>büyük</a:t>
            </a:r>
            <a:r>
              <a:rPr lang="en-US" dirty="0" smtClean="0"/>
              <a:t> </a:t>
            </a:r>
            <a:r>
              <a:rPr lang="en-US" dirty="0" err="1" smtClean="0"/>
              <a:t>gruplar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uygundur</a:t>
            </a:r>
            <a:r>
              <a:rPr lang="en-US" dirty="0" smtClean="0"/>
              <a:t>.</a:t>
            </a:r>
            <a:endParaRPr sz="1400" dirty="0" smtClean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tr-TR" dirty="0"/>
              <a:t>Grup </a:t>
            </a:r>
            <a:r>
              <a:rPr lang="tr-TR" dirty="0" smtClean="0"/>
              <a:t>Anlaşmaları</a:t>
            </a:r>
            <a:endParaRPr dirty="0"/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anlaşması</a:t>
            </a:r>
            <a:r>
              <a:rPr lang="en-US" dirty="0"/>
              <a:t>,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atölyede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ağda</a:t>
            </a:r>
            <a:r>
              <a:rPr lang="en-US" dirty="0"/>
              <a:t> </a:t>
            </a:r>
            <a:r>
              <a:rPr lang="en-US" dirty="0" err="1"/>
              <a:t>işbirliğini</a:t>
            </a:r>
            <a:r>
              <a:rPr lang="en-US" dirty="0"/>
              <a:t> </a:t>
            </a:r>
            <a:r>
              <a:rPr lang="en-US" dirty="0" err="1"/>
              <a:t>kolaylaştıran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yöntemdir</a:t>
            </a:r>
            <a:r>
              <a:rPr lang="en-US" dirty="0"/>
              <a:t>.</a:t>
            </a:r>
            <a:endParaRPr lang="de-DE" dirty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tr-TR" dirty="0"/>
              <a:t>Akvaryum </a:t>
            </a:r>
            <a:r>
              <a:rPr lang="tr-TR" dirty="0" err="1" smtClean="0"/>
              <a:t>Yöntemİ</a:t>
            </a:r>
            <a:endParaRPr dirty="0"/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Akvaryum</a:t>
            </a:r>
            <a:r>
              <a:rPr lang="en-US" dirty="0"/>
              <a:t> </a:t>
            </a:r>
            <a:r>
              <a:rPr lang="en-US" dirty="0" err="1"/>
              <a:t>yöntemi</a:t>
            </a:r>
            <a:r>
              <a:rPr lang="en-US" dirty="0"/>
              <a:t>, </a:t>
            </a:r>
            <a:r>
              <a:rPr lang="en-US" dirty="0" err="1"/>
              <a:t>küçük</a:t>
            </a:r>
            <a:r>
              <a:rPr lang="en-US" dirty="0"/>
              <a:t> </a:t>
            </a:r>
            <a:r>
              <a:rPr lang="en-US" dirty="0" err="1"/>
              <a:t>üye</a:t>
            </a:r>
            <a:r>
              <a:rPr lang="en-US" dirty="0"/>
              <a:t> </a:t>
            </a:r>
            <a:r>
              <a:rPr lang="en-US" dirty="0" err="1"/>
              <a:t>çevrelerinde</a:t>
            </a:r>
            <a:r>
              <a:rPr lang="en-US" dirty="0"/>
              <a:t> </a:t>
            </a: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sonuçlarını</a:t>
            </a:r>
            <a:r>
              <a:rPr lang="en-US" dirty="0"/>
              <a:t> </a:t>
            </a:r>
            <a:r>
              <a:rPr lang="en-US" dirty="0" err="1"/>
              <a:t>tartışmak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fırsat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yine</a:t>
            </a:r>
            <a:r>
              <a:rPr lang="en-US" dirty="0"/>
              <a:t> de </a:t>
            </a:r>
            <a:r>
              <a:rPr lang="en-US" dirty="0" err="1"/>
              <a:t>tüm</a:t>
            </a:r>
            <a:r>
              <a:rPr lang="en-US" dirty="0"/>
              <a:t> </a:t>
            </a:r>
            <a:r>
              <a:rPr lang="en-US" dirty="0" err="1"/>
              <a:t>grubun</a:t>
            </a:r>
            <a:r>
              <a:rPr lang="en-US" dirty="0"/>
              <a:t> </a:t>
            </a:r>
            <a:r>
              <a:rPr lang="en-US" dirty="0" err="1"/>
              <a:t>tartışmaya</a:t>
            </a:r>
            <a:r>
              <a:rPr lang="en-US" dirty="0"/>
              <a:t> </a:t>
            </a:r>
            <a:r>
              <a:rPr lang="en-US" dirty="0" err="1"/>
              <a:t>katkılarını</a:t>
            </a:r>
            <a:r>
              <a:rPr lang="en-US" dirty="0"/>
              <a:t> </a:t>
            </a:r>
            <a:r>
              <a:rPr lang="en-US" dirty="0" err="1"/>
              <a:t>içerir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2C55E250-3AA4-4980-8488-15794F8681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1913CFE1-E6BA-42F5-9A66-BF0583FAF9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055" y="3126565"/>
            <a:ext cx="1361266" cy="373143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12375367-EDDC-49B0-9280-DD76CA2BA3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222" y="3325091"/>
            <a:ext cx="901897" cy="253856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78" name="Space for Thoughts…"/>
          <p:cNvSpPr txBox="1">
            <a:spLocks noGrp="1"/>
          </p:cNvSpPr>
          <p:nvPr>
            <p:ph type="body" idx="1"/>
          </p:nvPr>
        </p:nvSpPr>
        <p:spPr>
          <a:xfrm>
            <a:off x="719668" y="2718362"/>
            <a:ext cx="11232188" cy="3291784"/>
          </a:xfrm>
          <a:prstGeom prst="rect">
            <a:avLst/>
          </a:prstGeom>
        </p:spPr>
        <p:txBody>
          <a:bodyPr numCol="4"/>
          <a:lstStyle/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de-DE" dirty="0" err="1"/>
              <a:t>Otopark</a:t>
            </a:r>
            <a:endParaRPr dirty="0"/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Otoparklar</a:t>
            </a:r>
            <a:r>
              <a:rPr lang="en-US" dirty="0"/>
              <a:t> </a:t>
            </a:r>
            <a:r>
              <a:rPr lang="en-US" dirty="0" err="1"/>
              <a:t>hiçbir</a:t>
            </a:r>
            <a:r>
              <a:rPr lang="en-US" dirty="0"/>
              <a:t> </a:t>
            </a:r>
            <a:r>
              <a:rPr lang="en-US" dirty="0" err="1"/>
              <a:t>düşüncenin</a:t>
            </a:r>
            <a:r>
              <a:rPr lang="en-US" dirty="0"/>
              <a:t>, </a:t>
            </a:r>
            <a:r>
              <a:rPr lang="en-US" dirty="0" err="1"/>
              <a:t>sorunun</a:t>
            </a:r>
            <a:r>
              <a:rPr lang="en-US" dirty="0"/>
              <a:t>, </a:t>
            </a:r>
            <a:r>
              <a:rPr lang="en-US" dirty="0" err="1"/>
              <a:t>fikrin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yorumun</a:t>
            </a:r>
            <a:r>
              <a:rPr lang="en-US" dirty="0"/>
              <a:t> </a:t>
            </a:r>
            <a:r>
              <a:rPr lang="en-US" dirty="0" err="1"/>
              <a:t>kaybolmamasını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.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çalıştaydaki</a:t>
            </a:r>
            <a:r>
              <a:rPr lang="en-US" dirty="0"/>
              <a:t> </a:t>
            </a:r>
            <a:r>
              <a:rPr lang="en-US" dirty="0" err="1"/>
              <a:t>katılımcılar</a:t>
            </a:r>
            <a:r>
              <a:rPr lang="en-US" dirty="0"/>
              <a:t> </a:t>
            </a:r>
            <a:r>
              <a:rPr lang="en-US" dirty="0" err="1"/>
              <a:t>konuya</a:t>
            </a:r>
            <a:r>
              <a:rPr lang="en-US" dirty="0"/>
              <a:t> </a:t>
            </a:r>
            <a:r>
              <a:rPr lang="en-US" dirty="0" err="1"/>
              <a:t>uymayan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şey</a:t>
            </a:r>
            <a:r>
              <a:rPr lang="en-US" dirty="0"/>
              <a:t> </a:t>
            </a:r>
            <a:r>
              <a:rPr lang="en-US" dirty="0" err="1"/>
              <a:t>söylemek</a:t>
            </a:r>
            <a:r>
              <a:rPr lang="en-US" dirty="0"/>
              <a:t> </a:t>
            </a:r>
            <a:r>
              <a:rPr lang="en-US" dirty="0" err="1"/>
              <a:t>isterse</a:t>
            </a:r>
            <a:r>
              <a:rPr lang="en-US" dirty="0"/>
              <a:t>,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düşüncelerini</a:t>
            </a:r>
            <a:r>
              <a:rPr lang="en-US" dirty="0"/>
              <a:t> </a:t>
            </a:r>
            <a:r>
              <a:rPr lang="en-US" dirty="0" err="1"/>
              <a:t>kaydetmek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çözüm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otoparkı</a:t>
            </a:r>
            <a:r>
              <a:rPr lang="en-US" dirty="0"/>
              <a:t> </a:t>
            </a:r>
            <a:r>
              <a:rPr lang="en-US" dirty="0" err="1"/>
              <a:t>kullanın</a:t>
            </a:r>
            <a:r>
              <a:rPr lang="en-US" dirty="0" smtClean="0"/>
              <a:t>.</a:t>
            </a:r>
            <a:endParaRPr lang="en-US" dirty="0"/>
          </a:p>
          <a:p>
            <a:pPr marL="200526" indent="-200526">
              <a:buClr>
                <a:srgbClr val="FFFFFF"/>
              </a:buClr>
              <a:buSzPct val="100000"/>
              <a:buChar char="•"/>
              <a:defRPr sz="1400"/>
            </a:pPr>
            <a:endParaRPr lang="en-US" dirty="0"/>
          </a:p>
          <a:p>
            <a:pPr marL="200526" indent="-200526">
              <a:lnSpc>
                <a:spcPct val="120000"/>
              </a:lnSpc>
              <a:buSzPct val="100000"/>
              <a:buChar char="•"/>
              <a:defRPr b="1"/>
            </a:pPr>
            <a:r>
              <a:rPr dirty="0" smtClean="0"/>
              <a:t>World </a:t>
            </a:r>
            <a:r>
              <a:rPr dirty="0"/>
              <a:t>Café</a:t>
            </a:r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Dünya</a:t>
            </a:r>
            <a:r>
              <a:rPr lang="en-US" dirty="0"/>
              <a:t> </a:t>
            </a:r>
            <a:r>
              <a:rPr lang="en-US" dirty="0" err="1"/>
              <a:t>Kafe'de</a:t>
            </a:r>
            <a:r>
              <a:rPr lang="en-US" dirty="0"/>
              <a:t> </a:t>
            </a:r>
            <a:r>
              <a:rPr lang="en-US" dirty="0" err="1"/>
              <a:t>katılımcılar</a:t>
            </a:r>
            <a:r>
              <a:rPr lang="en-US" dirty="0"/>
              <a:t> </a:t>
            </a:r>
            <a:r>
              <a:rPr lang="en-US" dirty="0" err="1"/>
              <a:t>birbirleriyle</a:t>
            </a:r>
            <a:r>
              <a:rPr lang="en-US" dirty="0"/>
              <a:t> </a:t>
            </a:r>
            <a:r>
              <a:rPr lang="en-US" dirty="0" err="1"/>
              <a:t>sohbet</a:t>
            </a:r>
            <a:r>
              <a:rPr lang="en-US" dirty="0"/>
              <a:t> </a:t>
            </a:r>
            <a:r>
              <a:rPr lang="en-US" dirty="0" err="1"/>
              <a:t>eder</a:t>
            </a:r>
            <a:r>
              <a:rPr lang="en-US" dirty="0"/>
              <a:t>. </a:t>
            </a:r>
            <a:r>
              <a:rPr lang="en-US" dirty="0" err="1"/>
              <a:t>Katılımcıların</a:t>
            </a:r>
            <a:r>
              <a:rPr lang="en-US" dirty="0"/>
              <a:t> </a:t>
            </a:r>
            <a:r>
              <a:rPr lang="en-US" dirty="0" err="1"/>
              <a:t>sürekli</a:t>
            </a:r>
            <a:r>
              <a:rPr lang="en-US" dirty="0"/>
              <a:t> </a:t>
            </a:r>
            <a:r>
              <a:rPr lang="en-US" dirty="0" err="1"/>
              <a:t>değişen</a:t>
            </a:r>
            <a:r>
              <a:rPr lang="en-US" dirty="0"/>
              <a:t> </a:t>
            </a:r>
            <a:r>
              <a:rPr lang="en-US" dirty="0" err="1"/>
              <a:t>takımyıldızları</a:t>
            </a:r>
            <a:r>
              <a:rPr lang="en-US" dirty="0"/>
              <a:t> </a:t>
            </a:r>
            <a:r>
              <a:rPr lang="en-US" dirty="0" err="1"/>
              <a:t>aracılığıyla</a:t>
            </a:r>
            <a:r>
              <a:rPr lang="en-US" dirty="0"/>
              <a:t>, </a:t>
            </a:r>
            <a:r>
              <a:rPr lang="en-US" dirty="0" err="1"/>
              <a:t>sorunu</a:t>
            </a:r>
            <a:r>
              <a:rPr lang="en-US" dirty="0"/>
              <a:t> </a:t>
            </a:r>
            <a:r>
              <a:rPr lang="en-US" dirty="0" err="1"/>
              <a:t>birçok</a:t>
            </a:r>
            <a:r>
              <a:rPr lang="en-US" dirty="0"/>
              <a:t>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açıdan</a:t>
            </a:r>
            <a:r>
              <a:rPr lang="en-US" dirty="0"/>
              <a:t> </a:t>
            </a:r>
            <a:r>
              <a:rPr lang="en-US" dirty="0" err="1"/>
              <a:t>incelerler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200526" indent="-200526">
              <a:lnSpc>
                <a:spcPct val="120000"/>
              </a:lnSpc>
              <a:buSzPct val="100000"/>
              <a:buChar char="•"/>
              <a:defRPr b="1"/>
            </a:pPr>
            <a:r>
              <a:rPr dirty="0" err="1"/>
              <a:t>Flinga</a:t>
            </a:r>
            <a:endParaRPr dirty="0"/>
          </a:p>
          <a:p>
            <a:pPr marL="140368" indent="-140368">
              <a:buClr>
                <a:srgbClr val="FFFFFF"/>
              </a:buClr>
              <a:buSzPct val="100000"/>
            </a:pPr>
            <a:r>
              <a:rPr lang="en-US" dirty="0" err="1"/>
              <a:t>Flinga</a:t>
            </a:r>
            <a:r>
              <a:rPr lang="en-US" dirty="0"/>
              <a:t>, </a:t>
            </a:r>
            <a:r>
              <a:rPr lang="en-US" dirty="0" err="1"/>
              <a:t>çevrimiçi</a:t>
            </a:r>
            <a:r>
              <a:rPr lang="en-US" dirty="0"/>
              <a:t> </a:t>
            </a:r>
            <a:r>
              <a:rPr lang="en-US" dirty="0" err="1"/>
              <a:t>işbirliği</a:t>
            </a:r>
            <a:r>
              <a:rPr lang="en-US" dirty="0"/>
              <a:t> </a:t>
            </a:r>
            <a:r>
              <a:rPr lang="en-US" dirty="0" err="1"/>
              <a:t>ortamları</a:t>
            </a:r>
            <a:r>
              <a:rPr lang="en-US" dirty="0"/>
              <a:t> </a:t>
            </a:r>
            <a:r>
              <a:rPr lang="en-US" dirty="0" err="1"/>
              <a:t>tasarlamayı</a:t>
            </a:r>
            <a:r>
              <a:rPr lang="en-US" dirty="0"/>
              <a:t>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kolaylaştıran</a:t>
            </a:r>
            <a:r>
              <a:rPr lang="en-US" dirty="0"/>
              <a:t> web </a:t>
            </a:r>
            <a:r>
              <a:rPr lang="en-US" dirty="0" err="1"/>
              <a:t>tabanlı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araçtır</a:t>
            </a:r>
            <a:r>
              <a:rPr lang="en-US" dirty="0"/>
              <a:t>. </a:t>
            </a:r>
            <a:r>
              <a:rPr lang="en-US" dirty="0" err="1"/>
              <a:t>Dijital</a:t>
            </a:r>
            <a:r>
              <a:rPr lang="en-US" dirty="0"/>
              <a:t> </a:t>
            </a:r>
            <a:r>
              <a:rPr lang="en-US" dirty="0" err="1"/>
              <a:t>beyin</a:t>
            </a:r>
            <a:r>
              <a:rPr lang="en-US" dirty="0"/>
              <a:t> </a:t>
            </a:r>
            <a:r>
              <a:rPr lang="en-US" dirty="0" err="1"/>
              <a:t>fırtınası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 smtClean="0"/>
              <a:t>.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E103DC67-8875-4FBF-9A2F-06890E62A5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Referanslar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okuma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78" name="Space for Thoughts…"/>
          <p:cNvSpPr txBox="1">
            <a:spLocks noGrp="1"/>
          </p:cNvSpPr>
          <p:nvPr>
            <p:ph type="body" idx="1"/>
          </p:nvPr>
        </p:nvSpPr>
        <p:spPr>
          <a:xfrm>
            <a:off x="719668" y="2718361"/>
            <a:ext cx="11232188" cy="3628010"/>
          </a:xfrm>
          <a:prstGeom prst="rect">
            <a:avLst/>
          </a:prstGeom>
        </p:spPr>
        <p:txBody>
          <a:bodyPr numCol="4"/>
          <a:lstStyle/>
          <a:p>
            <a:pPr>
              <a:buClr>
                <a:srgbClr val="FFFFFF"/>
              </a:buClr>
              <a:buSzPct val="1000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Gruplarla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nasıl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sonuç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alınır</a:t>
            </a:r>
            <a:r>
              <a:rPr lang="en-US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Wilkinson, M. (2012).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Kolaylaştırmanın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Sırları</a:t>
            </a:r>
            <a:r>
              <a:rPr lang="en-US" i="1" dirty="0">
                <a:ea typeface="Times New Roman" panose="02020603050405020304" pitchFamily="18" charset="0"/>
              </a:rPr>
              <a:t>: </a:t>
            </a:r>
            <a:r>
              <a:rPr lang="en-US" i="1" dirty="0" err="1">
                <a:ea typeface="Times New Roman" panose="02020603050405020304" pitchFamily="18" charset="0"/>
              </a:rPr>
              <a:t>Gruplarla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Sonuç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Almak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için</a:t>
            </a:r>
            <a:r>
              <a:rPr lang="en-US" i="1" dirty="0">
                <a:ea typeface="Times New Roman" panose="02020603050405020304" pitchFamily="18" charset="0"/>
              </a:rPr>
              <a:t> SMART </a:t>
            </a:r>
            <a:r>
              <a:rPr lang="en-US" i="1" dirty="0" err="1">
                <a:ea typeface="Times New Roman" panose="02020603050405020304" pitchFamily="18" charset="0"/>
              </a:rPr>
              <a:t>Kılavuzu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  <a:r>
              <a:rPr lang="en-US" dirty="0">
                <a:ea typeface="Times New Roman" panose="02020603050405020304" pitchFamily="18" charset="0"/>
              </a:rPr>
              <a:t>(</a:t>
            </a:r>
            <a:r>
              <a:rPr lang="en-US" dirty="0" err="1">
                <a:ea typeface="Times New Roman" panose="02020603050405020304" pitchFamily="18" charset="0"/>
              </a:rPr>
              <a:t>Yeni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ve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Gözden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Geçirilmiş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tr-TR" dirty="0" smtClean="0">
                <a:ea typeface="Times New Roman" panose="02020603050405020304" pitchFamily="18" charset="0"/>
              </a:rPr>
              <a:t>baskı</a:t>
            </a:r>
            <a:r>
              <a:rPr lang="en-US" dirty="0" smtClean="0">
                <a:ea typeface="Times New Roman" panose="02020603050405020304" pitchFamily="18" charset="0"/>
              </a:rPr>
              <a:t>). </a:t>
            </a:r>
            <a:r>
              <a:rPr lang="de-DE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Jossey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-Bass.</a:t>
            </a:r>
            <a:endParaRPr lang="de-DE" dirty="0"/>
          </a:p>
          <a:p>
            <a:pPr marL="0" indent="0">
              <a:buClr>
                <a:srgbClr val="FFFFFF"/>
              </a:buClr>
              <a:buSzPct val="100000"/>
              <a:buNone/>
            </a:pPr>
            <a:endParaRPr lang="de-DE" dirty="0"/>
          </a:p>
          <a:p>
            <a:pPr marL="0" indent="0">
              <a:buClr>
                <a:srgbClr val="FFFFFF"/>
              </a:buClr>
              <a:buSzPct val="100000"/>
              <a:buNone/>
            </a:pPr>
            <a:endParaRPr lang="de-DE" dirty="0"/>
          </a:p>
          <a:p>
            <a:pPr marL="0" indent="0">
              <a:buClr>
                <a:srgbClr val="FFFFFF"/>
              </a:buClr>
              <a:buSzPct val="100000"/>
              <a:buNone/>
            </a:pPr>
            <a:endParaRPr lang="de-DE" dirty="0"/>
          </a:p>
          <a:p>
            <a:pPr>
              <a:buClr>
                <a:srgbClr val="FFFFFF"/>
              </a:buClr>
              <a:buSzPct val="100000"/>
            </a:pPr>
            <a:r>
              <a:rPr lang="de-DE" b="1" dirty="0" err="1"/>
              <a:t>Çok</a:t>
            </a:r>
            <a:r>
              <a:rPr lang="de-DE" b="1" dirty="0"/>
              <a:t> </a:t>
            </a:r>
            <a:r>
              <a:rPr lang="de-DE" b="1" dirty="0" err="1"/>
              <a:t>kültürlü</a:t>
            </a:r>
            <a:r>
              <a:rPr lang="de-DE" b="1" dirty="0"/>
              <a:t> </a:t>
            </a:r>
            <a:r>
              <a:rPr lang="de-DE" b="1" dirty="0" err="1"/>
              <a:t>grupları</a:t>
            </a:r>
            <a:r>
              <a:rPr lang="de-DE" b="1" dirty="0"/>
              <a:t> </a:t>
            </a:r>
            <a:r>
              <a:rPr lang="de-DE" b="1" dirty="0" err="1"/>
              <a:t>kolaylaştırmak</a:t>
            </a:r>
            <a:r>
              <a:rPr lang="de-DE" b="1" dirty="0"/>
              <a:t> </a:t>
            </a:r>
            <a:r>
              <a:rPr lang="de-DE" b="1" dirty="0" err="1" smtClean="0"/>
              <a:t>hakkında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buClr>
                <a:srgbClr val="FFFFFF"/>
              </a:buClr>
              <a:buSzPct val="100000"/>
            </a:pPr>
            <a:r>
              <a:rPr lang="de-DE" dirty="0"/>
              <a:t>Hogan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C. (2007).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Çok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Kültürlü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Grupları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Kolaylaştırmak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Pratik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Bir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Kılavuz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de-D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Kogan Page</a:t>
            </a:r>
            <a:r>
              <a:rPr lang="de-DE" dirty="0"/>
              <a:t>.</a:t>
            </a:r>
          </a:p>
          <a:p>
            <a:pPr>
              <a:buClr>
                <a:srgbClr val="FFFFFF"/>
              </a:buClr>
              <a:buSzPct val="100000"/>
            </a:pPr>
            <a:endParaRPr lang="de-DE" dirty="0"/>
          </a:p>
          <a:p>
            <a:pPr>
              <a:buClr>
                <a:srgbClr val="FFFFFF"/>
              </a:buClr>
              <a:buSzPct val="100000"/>
            </a:pPr>
            <a:r>
              <a:rPr lang="de-DE" b="1" dirty="0" err="1"/>
              <a:t>İşbirliği</a:t>
            </a:r>
            <a:r>
              <a:rPr lang="de-DE" b="1" dirty="0"/>
              <a:t> </a:t>
            </a:r>
            <a:r>
              <a:rPr lang="de-DE" b="1" dirty="0" err="1"/>
              <a:t>kültürü</a:t>
            </a:r>
            <a:r>
              <a:rPr lang="de-DE" b="1" dirty="0"/>
              <a:t> </a:t>
            </a:r>
            <a:r>
              <a:rPr lang="de-DE" b="1" dirty="0" err="1" smtClean="0"/>
              <a:t>oluşturmak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buClr>
                <a:srgbClr val="FFFFFF"/>
              </a:buClr>
              <a:buSzPct val="100000"/>
            </a:pPr>
            <a:r>
              <a:rPr lang="de-DE" dirty="0"/>
              <a:t>Schuman, 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S. (2006).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İşbirliği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Kültürü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Yaratmak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Uluslararası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Kolaylaştırıcılar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Birliği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Kitabı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 (1.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baskı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de-DE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Jossey</a:t>
            </a:r>
            <a:r>
              <a:rPr lang="de-D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-Bass</a:t>
            </a:r>
            <a:r>
              <a:rPr lang="de-DE" dirty="0"/>
              <a:t>.</a:t>
            </a:r>
            <a:endParaRPr lang="en-U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rgbClr val="FFFFFF"/>
              </a:buClr>
              <a:buSzPct val="1000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Uzaktan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kolaylaştırma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iletişim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buClr>
                <a:srgbClr val="FFFFFF"/>
              </a:buClr>
              <a:buSzPct val="100000"/>
            </a:pP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Duffy, M., Keith, E., Lu, J., </a:t>
            </a:r>
            <a:r>
              <a:rPr lang="en-US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Mäkitalo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I., McGrath, K., &amp; </a:t>
            </a:r>
            <a:r>
              <a:rPr lang="en-US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Nunesdea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P. (2020).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BSanal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Toplantıların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ötesinde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. Amazon Digital Services LLC - KDP </a:t>
            </a:r>
            <a:r>
              <a:rPr lang="en-US" dirty="0" err="1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KDP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Print US</a:t>
            </a:r>
            <a:r>
              <a:rPr lang="de-DE" dirty="0"/>
              <a:t>.</a:t>
            </a:r>
          </a:p>
          <a:p>
            <a:pPr marL="0" indent="0">
              <a:buClr>
                <a:srgbClr val="FFFFFF"/>
              </a:buClr>
              <a:buSzPct val="100000"/>
              <a:buNone/>
            </a:pPr>
            <a:endParaRPr lang="de-DE" sz="1400" dirty="0"/>
          </a:p>
          <a:p>
            <a:pPr marL="140368" indent="-140368">
              <a:buClr>
                <a:srgbClr val="FFFFFF"/>
              </a:buClr>
              <a:buSzPct val="100000"/>
              <a:buChar char="•"/>
            </a:pPr>
            <a:endParaRPr lang="de-DE" sz="1400" dirty="0"/>
          </a:p>
          <a:p>
            <a:pPr marL="0" indent="0">
              <a:buClr>
                <a:srgbClr val="FFFFFF"/>
              </a:buClr>
              <a:buSzPct val="100000"/>
              <a:buNone/>
            </a:pP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E103DC67-8875-4FBF-9A2F-06890E62A5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5EB0FAF7-0384-409B-BFC4-E78AF5613F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01503" y="329436"/>
            <a:ext cx="1018205" cy="315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19273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rasmi_Presentation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ERASMI Toolkit">
      <a:majorFont>
        <a:latin typeface="Bebas Neue"/>
        <a:ea typeface="Helvetica"/>
        <a:cs typeface="Helvetica"/>
      </a:majorFont>
      <a:minorFont>
        <a:latin typeface="Yrsa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rasmi_Presentation" id="{915BF20D-47ED-4B94-B483-0659F882FAD0}" vid="{622325D4-0995-4764-87C3-FF68F77328F1}"/>
    </a:ext>
  </a:extLst>
</a:theme>
</file>

<file path=ppt/theme/theme2.xml><?xml version="1.0" encoding="utf-8"?>
<a:theme xmlns:a="http://schemas.openxmlformats.org/drawingml/2006/main" name="HSH weiß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HSH weiß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Erasmi_Presentation</Template>
  <TotalTime>19</TotalTime>
  <Words>717</Words>
  <Application>Microsoft Office PowerPoint</Application>
  <PresentationFormat>Geniş ekran</PresentationFormat>
  <Paragraphs>104</Paragraphs>
  <Slides>9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10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20" baseType="lpstr">
      <vt:lpstr>Adobe Fan Heiti Std B</vt:lpstr>
      <vt:lpstr>Adobe Caslon Pro</vt:lpstr>
      <vt:lpstr>Arial</vt:lpstr>
      <vt:lpstr>Bebas Neue</vt:lpstr>
      <vt:lpstr>Calibri</vt:lpstr>
      <vt:lpstr>Helvetica</vt:lpstr>
      <vt:lpstr>Helvetica Neue LT 55 Roman</vt:lpstr>
      <vt:lpstr>Times New Roman</vt:lpstr>
      <vt:lpstr>Verdana</vt:lpstr>
      <vt:lpstr>Yrsa</vt:lpstr>
      <vt:lpstr>Erasmi_Presentation</vt:lpstr>
      <vt:lpstr>Moderasyon</vt:lpstr>
      <vt:lpstr>Moderasyon nedir?</vt:lpstr>
      <vt:lpstr>Moderasyon neden yararlıdır?</vt:lpstr>
      <vt:lpstr>Bir moderatörün görevleri</vt:lpstr>
      <vt:lpstr>İyi bir moderasyon için 10 ipucu</vt:lpstr>
      <vt:lpstr>İyi bir moderasyon için 10 ipucu</vt:lpstr>
      <vt:lpstr>Aşağıdaki araçlar size destek olabilir:</vt:lpstr>
      <vt:lpstr>Aşağıdaki araçlar size destek olabilir:</vt:lpstr>
      <vt:lpstr>Referanslar ve daha fazla okuma: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Moderation / Facilitation Techniques</dc:title>
  <dc:creator>Julia Grey</dc:creator>
  <cp:lastModifiedBy>Asus-Pc</cp:lastModifiedBy>
  <cp:revision>71</cp:revision>
  <cp:lastPrinted>2021-07-09T07:35:48Z</cp:lastPrinted>
  <dcterms:modified xsi:type="dcterms:W3CDTF">2022-03-29T08:54:23Z</dcterms:modified>
</cp:coreProperties>
</file>