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1" r:id="rId1"/>
  </p:sldMasterIdLst>
  <p:notesMasterIdLst>
    <p:notesMasterId r:id="rId11"/>
  </p:notesMasterIdLst>
  <p:sldIdLst>
    <p:sldId id="256" r:id="rId2"/>
    <p:sldId id="257" r:id="rId3"/>
    <p:sldId id="258" r:id="rId4"/>
    <p:sldId id="268" r:id="rId5"/>
    <p:sldId id="259" r:id="rId6"/>
    <p:sldId id="260" r:id="rId7"/>
    <p:sldId id="265" r:id="rId8"/>
    <p:sldId id="266" r:id="rId9"/>
    <p:sldId id="267" r:id="rId10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rika Nepp" initials="EN" lastIdx="30" clrIdx="0">
    <p:extLst>
      <p:ext uri="{19B8F6BF-5375-455C-9EA6-DF929625EA0E}">
        <p15:presenceInfo xmlns:p15="http://schemas.microsoft.com/office/powerpoint/2012/main" userId="S::nepp@tvwgmbh.onmicrosoft.com::f55ffae7-b19e-4609-92c3-7492df7910df" providerId="AD"/>
      </p:ext>
    </p:extLst>
  </p:cmAuthor>
  <p:cmAuthor id="2" name="Justin Hasche" initials="JH" lastIdx="28" clrIdx="1">
    <p:extLst>
      <p:ext uri="{19B8F6BF-5375-455C-9EA6-DF929625EA0E}">
        <p15:presenceInfo xmlns:p15="http://schemas.microsoft.com/office/powerpoint/2012/main" userId="59e6750952417e9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2E2DB"/>
          </a:solidFill>
        </a:fill>
      </a:tcStyle>
    </a:wholeTbl>
    <a:band2H>
      <a:tcTxStyle/>
      <a:tcStyle>
        <a:tcBdr/>
        <a:fill>
          <a:solidFill>
            <a:srgbClr val="F1F1EE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6E2"/>
          </a:solidFill>
        </a:fill>
      </a:tcStyle>
    </a:wholeTbl>
    <a:band2H>
      <a:tcTxStyle/>
      <a:tcStyle>
        <a:tcBdr/>
        <a:fill>
          <a:solidFill>
            <a:srgbClr val="E7ECF1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715"/>
  </p:normalViewPr>
  <p:slideViewPr>
    <p:cSldViewPr snapToGrid="0" showGuides="1">
      <p:cViewPr varScale="1">
        <p:scale>
          <a:sx n="82" d="100"/>
          <a:sy n="82" d="100"/>
        </p:scale>
        <p:origin x="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4" name="Shape 4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07430353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Arial"/>
      </a:defRPr>
    </a:lvl1pPr>
    <a:lvl2pPr indent="228600" latinLnBrk="0">
      <a:defRPr sz="1200">
        <a:latin typeface="+mn-lt"/>
        <a:ea typeface="+mn-ea"/>
        <a:cs typeface="+mn-cs"/>
        <a:sym typeface="Arial"/>
      </a:defRPr>
    </a:lvl2pPr>
    <a:lvl3pPr indent="457200" latinLnBrk="0">
      <a:defRPr sz="1200">
        <a:latin typeface="+mn-lt"/>
        <a:ea typeface="+mn-ea"/>
        <a:cs typeface="+mn-cs"/>
        <a:sym typeface="Arial"/>
      </a:defRPr>
    </a:lvl3pPr>
    <a:lvl4pPr indent="685800" latinLnBrk="0">
      <a:defRPr sz="1200">
        <a:latin typeface="+mn-lt"/>
        <a:ea typeface="+mn-ea"/>
        <a:cs typeface="+mn-cs"/>
        <a:sym typeface="Arial"/>
      </a:defRPr>
    </a:lvl4pPr>
    <a:lvl5pPr indent="914400" latinLnBrk="0">
      <a:defRPr sz="1200">
        <a:latin typeface="+mn-lt"/>
        <a:ea typeface="+mn-ea"/>
        <a:cs typeface="+mn-cs"/>
        <a:sym typeface="Arial"/>
      </a:defRPr>
    </a:lvl5pPr>
    <a:lvl6pPr indent="1143000" latinLnBrk="0">
      <a:defRPr sz="1200">
        <a:latin typeface="+mn-lt"/>
        <a:ea typeface="+mn-ea"/>
        <a:cs typeface="+mn-cs"/>
        <a:sym typeface="Arial"/>
      </a:defRPr>
    </a:lvl6pPr>
    <a:lvl7pPr indent="1371600" latinLnBrk="0">
      <a:defRPr sz="1200">
        <a:latin typeface="+mn-lt"/>
        <a:ea typeface="+mn-ea"/>
        <a:cs typeface="+mn-cs"/>
        <a:sym typeface="Arial"/>
      </a:defRPr>
    </a:lvl7pPr>
    <a:lvl8pPr indent="1600200" latinLnBrk="0">
      <a:defRPr sz="1200">
        <a:latin typeface="+mn-lt"/>
        <a:ea typeface="+mn-ea"/>
        <a:cs typeface="+mn-cs"/>
        <a:sym typeface="Arial"/>
      </a:defRPr>
    </a:lvl8pPr>
    <a:lvl9pPr indent="1828800" latinLnBrk="0">
      <a:defRPr sz="1200">
        <a:latin typeface="+mn-lt"/>
        <a:ea typeface="+mn-ea"/>
        <a:cs typeface="+mn-cs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6"/>
          <p:cNvSpPr txBox="1"/>
          <p:nvPr/>
        </p:nvSpPr>
        <p:spPr>
          <a:xfrm>
            <a:off x="4415364" y="6599732"/>
            <a:ext cx="518583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latin typeface="Helvetica Neue LT 55 Roman"/>
                <a:ea typeface="Helvetica Neue LT 55 Roman"/>
                <a:cs typeface="Helvetica Neue LT 55 Roman"/>
                <a:sym typeface="Helvetica Neue LT 55 Roman"/>
              </a:defRPr>
            </a:lvl1pPr>
          </a:lstStyle>
          <a:p>
            <a:r>
              <a:t> </a:t>
            </a:r>
          </a:p>
        </p:txBody>
      </p:sp>
      <p:sp>
        <p:nvSpPr>
          <p:cNvPr id="20" name="Edit title master format by clicking"/>
          <p:cNvSpPr txBox="1">
            <a:spLocks noGrp="1"/>
          </p:cNvSpPr>
          <p:nvPr>
            <p:ph type="title" hasCustomPrompt="1"/>
          </p:nvPr>
        </p:nvSpPr>
        <p:spPr>
          <a:xfrm>
            <a:off x="383033" y="1509032"/>
            <a:ext cx="7962125" cy="15060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400">
                <a:solidFill>
                  <a:srgbClr val="115D81"/>
                </a:solidFill>
              </a:defRPr>
            </a:lvl1pPr>
          </a:lstStyle>
          <a:p>
            <a:r>
              <a:rPr dirty="0"/>
              <a:t>Edit title master format by clicking</a:t>
            </a:r>
          </a:p>
        </p:txBody>
      </p:sp>
      <p:sp>
        <p:nvSpPr>
          <p:cNvPr id="21" name="Textebene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07366" y="3312680"/>
            <a:ext cx="5256585" cy="876301"/>
          </a:xfrm>
          <a:prstGeom prst="rect">
            <a:avLst/>
          </a:prstGeom>
        </p:spPr>
        <p:txBody>
          <a:bodyPr numCol="1"/>
          <a:lstStyle>
            <a:lvl1pPr marL="0" indent="0">
              <a:buNone/>
              <a:defRPr sz="2200">
                <a:solidFill>
                  <a:srgbClr val="115D81"/>
                </a:solidFill>
              </a:defRPr>
            </a:lvl1pPr>
            <a:lvl2pPr indent="457200">
              <a:defRPr sz="2200">
                <a:solidFill>
                  <a:schemeClr val="accent3"/>
                </a:solidFill>
              </a:defRPr>
            </a:lvl2pPr>
            <a:lvl3pPr indent="914400">
              <a:defRPr sz="2200">
                <a:solidFill>
                  <a:schemeClr val="accent3"/>
                </a:solidFill>
              </a:defRPr>
            </a:lvl3pPr>
            <a:lvl4pPr indent="1371600">
              <a:defRPr sz="2200">
                <a:solidFill>
                  <a:schemeClr val="accent3"/>
                </a:solidFill>
              </a:defRPr>
            </a:lvl4pPr>
            <a:lvl5pPr indent="1828800">
              <a:defRPr sz="2200">
                <a:solidFill>
                  <a:schemeClr val="accent3"/>
                </a:solidFill>
              </a:defRPr>
            </a:lvl5pPr>
          </a:lstStyle>
          <a:p>
            <a:r>
              <a:rPr dirty="0"/>
              <a:t>Edit subtitle master style sheet by clicking on it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pic>
        <p:nvPicPr>
          <p:cNvPr id="24" name="Grafik 11" descr="Grafik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512" y="583774"/>
            <a:ext cx="2018258" cy="587345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Grafik 42" descr="Grafik 42"/>
          <p:cNvPicPr>
            <a:picLocks noChangeAspect="1"/>
          </p:cNvPicPr>
          <p:nvPr/>
        </p:nvPicPr>
        <p:blipFill>
          <a:blip r:embed="rId3"/>
          <a:srcRect l="26427"/>
          <a:stretch>
            <a:fillRect/>
          </a:stretch>
        </p:blipFill>
        <p:spPr>
          <a:xfrm>
            <a:off x="407365" y="4147686"/>
            <a:ext cx="2207768" cy="659711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xmlns="" id="{07401C46-686A-4232-BCF6-C572B7BA7A7B}"/>
              </a:ext>
            </a:extLst>
          </p:cNvPr>
          <p:cNvCxnSpPr>
            <a:cxnSpLocks/>
          </p:cNvCxnSpPr>
          <p:nvPr/>
        </p:nvCxnSpPr>
        <p:spPr>
          <a:xfrm>
            <a:off x="407365" y="3162268"/>
            <a:ext cx="5256586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981363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it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ebene 1…"/>
          <p:cNvSpPr txBox="1">
            <a:spLocks noGrp="1" noChangeAspect="1"/>
          </p:cNvSpPr>
          <p:nvPr>
            <p:ph type="body" idx="1" hasCustomPrompt="1"/>
          </p:nvPr>
        </p:nvSpPr>
        <p:spPr>
          <a:xfrm>
            <a:off x="719667" y="2718362"/>
            <a:ext cx="8248841" cy="3160448"/>
          </a:xfrm>
          <a:prstGeom prst="rect">
            <a:avLst/>
          </a:prstGeom>
        </p:spPr>
        <p:txBody>
          <a:bodyPr numCol="3" spcCol="360000">
            <a:noAutofit/>
          </a:bodyPr>
          <a:lstStyle>
            <a:lvl1pPr marL="285750" indent="-285750">
              <a:buFont typeface="Arial" panose="020B0604020202020204" pitchFamily="34" charset="0"/>
              <a:buChar char="•"/>
              <a:defRPr sz="1400">
                <a:latin typeface="Yrsa" panose="020D0000000400000000" pitchFamily="34" charset="0"/>
              </a:defRPr>
            </a:lvl1pPr>
          </a:lstStyle>
          <a:p>
            <a:r>
              <a:rPr dirty="0"/>
              <a:t>Edit text master format</a:t>
            </a:r>
          </a:p>
        </p:txBody>
      </p:sp>
      <p:sp>
        <p:nvSpPr>
          <p:cNvPr id="37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5959172" y="6426762"/>
            <a:ext cx="273656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de-DE" smtClean="0"/>
              <a:t>‹#›</a:t>
            </a:fld>
            <a:endParaRPr lang="de-DE"/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xmlns="" id="{8FD536FA-AFFF-4FF4-A900-31D40A1C70D5}"/>
              </a:ext>
            </a:extLst>
          </p:cNvPr>
          <p:cNvCxnSpPr>
            <a:cxnSpLocks/>
          </p:cNvCxnSpPr>
          <p:nvPr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04E2ADE4-6B2B-4A38-8E0F-3ABF5FDA08CE}"/>
              </a:ext>
            </a:extLst>
          </p:cNvPr>
          <p:cNvSpPr txBox="1"/>
          <p:nvPr/>
        </p:nvSpPr>
        <p:spPr>
          <a:xfrm>
            <a:off x="719665" y="347874"/>
            <a:ext cx="4341181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u="none" strike="noStrike" cap="none" spc="0" normalizeH="0" baseline="0" dirty="0" err="1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Yrsa" panose="020D0000000400000000" pitchFamily="34" charset="0"/>
                <a:sym typeface="Arial"/>
              </a:rPr>
              <a:t>Proje</a:t>
            </a:r>
            <a:r>
              <a:rPr kumimoji="0" lang="tr-TR" sz="16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Yrsa" panose="020D0000000400000000" pitchFamily="34" charset="0"/>
                <a:sym typeface="Arial"/>
              </a:rPr>
              <a:t> yönetimi</a:t>
            </a:r>
            <a:r>
              <a:rPr kumimoji="0" lang="de-DE" sz="16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Yrsa" panose="020D0000000400000000" pitchFamily="34" charset="0"/>
                <a:sym typeface="Arial"/>
              </a:rPr>
              <a:t> </a:t>
            </a:r>
            <a:endParaRPr kumimoji="0" lang="de-DE" sz="1600" u="none" strike="noStrike" cap="none" spc="0" normalizeH="0" baseline="0" dirty="0">
              <a:ln>
                <a:noFill/>
              </a:ln>
              <a:solidFill>
                <a:srgbClr val="115D81"/>
              </a:solidFill>
              <a:effectLst/>
              <a:uFillTx/>
              <a:latin typeface="Yrsa" panose="020D0000000400000000" pitchFamily="34" charset="0"/>
              <a:sym typeface="Arial"/>
            </a:endParaRP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xmlns="" id="{D3C7D137-9670-49C4-BA89-E05F26241758}"/>
              </a:ext>
            </a:extLst>
          </p:cNvPr>
          <p:cNvCxnSpPr>
            <a:cxnSpLocks/>
          </p:cNvCxnSpPr>
          <p:nvPr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Grafik 17" descr="Grafik 17">
            <a:extLst>
              <a:ext uri="{FF2B5EF4-FFF2-40B4-BE49-F238E27FC236}">
                <a16:creationId xmlns:a16="http://schemas.microsoft.com/office/drawing/2014/main" xmlns="" id="{525527CA-3C71-4560-A8BF-CBE5ADD96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665" y="6312774"/>
            <a:ext cx="1299731" cy="3782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Grafik 7" descr="Grafik 7">
            <a:extLst>
              <a:ext uri="{FF2B5EF4-FFF2-40B4-BE49-F238E27FC236}">
                <a16:creationId xmlns:a16="http://schemas.microsoft.com/office/drawing/2014/main" xmlns="" id="{701E0DA0-FC43-4B76-9EC4-E63B19E9A09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968"/>
          <a:stretch>
            <a:fillRect/>
          </a:stretch>
        </p:blipFill>
        <p:spPr>
          <a:xfrm>
            <a:off x="9937631" y="6253343"/>
            <a:ext cx="1473818" cy="437674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Foliennummer">
            <a:extLst>
              <a:ext uri="{FF2B5EF4-FFF2-40B4-BE49-F238E27FC236}">
                <a16:creationId xmlns:a16="http://schemas.microsoft.com/office/drawing/2014/main" xmlns="" id="{3DB77AE7-F231-4F47-8792-0F71D30846E7}"/>
              </a:ext>
            </a:extLst>
          </p:cNvPr>
          <p:cNvSpPr txBox="1">
            <a:spLocks/>
          </p:cNvSpPr>
          <p:nvPr/>
        </p:nvSpPr>
        <p:spPr>
          <a:xfrm>
            <a:off x="5959172" y="6426762"/>
            <a:ext cx="273656" cy="26425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fld id="{86CB4B4D-7CA3-9044-876B-883B54F8677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xmlns="" id="{4E56E96F-66DB-40E8-AD46-30B8CC7DDF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9666" y="1904613"/>
            <a:ext cx="2494590" cy="353493"/>
          </a:xfrm>
        </p:spPr>
        <p:txBody>
          <a:bodyPr numCol="1">
            <a:normAutofit/>
          </a:bodyPr>
          <a:lstStyle>
            <a:lvl1pPr marL="0" indent="0">
              <a:buNone/>
              <a:defRPr sz="1800" i="1">
                <a:latin typeface="Adobe Caslon Pro" panose="0205050205050A020403" pitchFamily="18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E273033C-6465-4D7D-92E1-F8713A241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850150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hne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dit title master format by clicking"/>
          <p:cNvSpPr txBox="1">
            <a:spLocks noGrp="1" noChangeAspect="1"/>
          </p:cNvSpPr>
          <p:nvPr>
            <p:ph type="title" hasCustomPrompt="1"/>
          </p:nvPr>
        </p:nvSpPr>
        <p:spPr>
          <a:xfrm>
            <a:off x="719665" y="847854"/>
            <a:ext cx="8248841" cy="9553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  <a:latin typeface="Bebas Neue" panose="020B0606020202050201" pitchFamily="34" charset="0"/>
              </a:defRPr>
            </a:lvl1pPr>
          </a:lstStyle>
          <a:p>
            <a:r>
              <a:rPr dirty="0"/>
              <a:t>Edit title master format by clicking</a:t>
            </a:r>
          </a:p>
        </p:txBody>
      </p:sp>
      <p:sp>
        <p:nvSpPr>
          <p:cNvPr id="36" name="Textebene 1…"/>
          <p:cNvSpPr txBox="1">
            <a:spLocks noGrp="1" noChangeAspect="1"/>
          </p:cNvSpPr>
          <p:nvPr>
            <p:ph type="body" idx="1" hasCustomPrompt="1"/>
          </p:nvPr>
        </p:nvSpPr>
        <p:spPr>
          <a:xfrm>
            <a:off x="719667" y="2718362"/>
            <a:ext cx="8248841" cy="3160448"/>
          </a:xfrm>
          <a:prstGeom prst="rect">
            <a:avLst/>
          </a:prstGeom>
        </p:spPr>
        <p:txBody>
          <a:bodyPr numCol="1" spcCol="0">
            <a:noAutofit/>
          </a:bodyPr>
          <a:lstStyle>
            <a:lvl1pPr marL="285750" indent="-285750">
              <a:buFont typeface="Arial" panose="020B0604020202020204" pitchFamily="34" charset="0"/>
              <a:buChar char="•"/>
              <a:defRPr sz="1400">
                <a:latin typeface="Yrsa" panose="020D0000000400000000" pitchFamily="34" charset="0"/>
              </a:defRPr>
            </a:lvl1pPr>
          </a:lstStyle>
          <a:p>
            <a:r>
              <a:rPr dirty="0"/>
              <a:t>Edit text master format</a:t>
            </a:r>
          </a:p>
        </p:txBody>
      </p:sp>
      <p:sp>
        <p:nvSpPr>
          <p:cNvPr id="37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5959172" y="6426762"/>
            <a:ext cx="273656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de-DE" smtClean="0"/>
              <a:t>‹#›</a:t>
            </a:fld>
            <a:endParaRPr lang="de-DE"/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xmlns="" id="{8FD536FA-AFFF-4FF4-A900-31D40A1C70D5}"/>
              </a:ext>
            </a:extLst>
          </p:cNvPr>
          <p:cNvCxnSpPr>
            <a:cxnSpLocks/>
          </p:cNvCxnSpPr>
          <p:nvPr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04E2ADE4-6B2B-4A38-8E0F-3ABF5FDA08CE}"/>
              </a:ext>
            </a:extLst>
          </p:cNvPr>
          <p:cNvSpPr txBox="1"/>
          <p:nvPr/>
        </p:nvSpPr>
        <p:spPr>
          <a:xfrm>
            <a:off x="719665" y="347874"/>
            <a:ext cx="4341181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u="none" strike="noStrike" cap="none" spc="0" normalizeH="0" baseline="0" dirty="0" err="1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Yrsa" panose="020D0000000400000000" pitchFamily="34" charset="0"/>
                <a:sym typeface="Arial"/>
              </a:rPr>
              <a:t>Proje</a:t>
            </a:r>
            <a:r>
              <a:rPr kumimoji="0" lang="tr-TR" sz="16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Yrsa" panose="020D0000000400000000" pitchFamily="34" charset="0"/>
                <a:sym typeface="Arial"/>
              </a:rPr>
              <a:t> yönetimi</a:t>
            </a:r>
            <a:r>
              <a:rPr kumimoji="0" lang="de-DE" sz="1600" u="none" strike="noStrike" cap="none" spc="0" normalizeH="0" baseline="0" dirty="0" smtClean="0">
                <a:ln>
                  <a:noFill/>
                </a:ln>
                <a:solidFill>
                  <a:srgbClr val="115D81"/>
                </a:solidFill>
                <a:effectLst/>
                <a:uFillTx/>
                <a:latin typeface="Yrsa" panose="020D0000000400000000" pitchFamily="34" charset="0"/>
                <a:sym typeface="Arial"/>
              </a:rPr>
              <a:t> </a:t>
            </a:r>
            <a:endParaRPr kumimoji="0" lang="de-DE" sz="1600" u="none" strike="noStrike" cap="none" spc="0" normalizeH="0" baseline="0" dirty="0">
              <a:ln>
                <a:noFill/>
              </a:ln>
              <a:solidFill>
                <a:srgbClr val="115D81"/>
              </a:solidFill>
              <a:effectLst/>
              <a:uFillTx/>
              <a:latin typeface="Yrsa" panose="020D0000000400000000" pitchFamily="34" charset="0"/>
              <a:sym typeface="Arial"/>
            </a:endParaRP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xmlns="" id="{D3C7D137-9670-49C4-BA89-E05F26241758}"/>
              </a:ext>
            </a:extLst>
          </p:cNvPr>
          <p:cNvCxnSpPr>
            <a:cxnSpLocks/>
          </p:cNvCxnSpPr>
          <p:nvPr/>
        </p:nvCxnSpPr>
        <p:spPr>
          <a:xfrm>
            <a:off x="719665" y="2355830"/>
            <a:ext cx="2494590" cy="0"/>
          </a:xfrm>
          <a:prstGeom prst="line">
            <a:avLst/>
          </a:prstGeom>
          <a:ln w="76200">
            <a:solidFill>
              <a:srgbClr val="115D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Grafik 17" descr="Grafik 17">
            <a:extLst>
              <a:ext uri="{FF2B5EF4-FFF2-40B4-BE49-F238E27FC236}">
                <a16:creationId xmlns:a16="http://schemas.microsoft.com/office/drawing/2014/main" xmlns="" id="{525527CA-3C71-4560-A8BF-CBE5ADD96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665" y="6312774"/>
            <a:ext cx="1299731" cy="3782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Grafik 7" descr="Grafik 7">
            <a:extLst>
              <a:ext uri="{FF2B5EF4-FFF2-40B4-BE49-F238E27FC236}">
                <a16:creationId xmlns:a16="http://schemas.microsoft.com/office/drawing/2014/main" xmlns="" id="{701E0DA0-FC43-4B76-9EC4-E63B19E9A09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968"/>
          <a:stretch>
            <a:fillRect/>
          </a:stretch>
        </p:blipFill>
        <p:spPr>
          <a:xfrm>
            <a:off x="9937631" y="6253343"/>
            <a:ext cx="1473818" cy="437674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Foliennummer">
            <a:extLst>
              <a:ext uri="{FF2B5EF4-FFF2-40B4-BE49-F238E27FC236}">
                <a16:creationId xmlns:a16="http://schemas.microsoft.com/office/drawing/2014/main" xmlns="" id="{3DB77AE7-F231-4F47-8792-0F71D30846E7}"/>
              </a:ext>
            </a:extLst>
          </p:cNvPr>
          <p:cNvSpPr txBox="1">
            <a:spLocks/>
          </p:cNvSpPr>
          <p:nvPr/>
        </p:nvSpPr>
        <p:spPr>
          <a:xfrm>
            <a:off x="5959172" y="6426762"/>
            <a:ext cx="273656" cy="26425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fld id="{86CB4B4D-7CA3-9044-876B-883B54F8677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xmlns="" id="{4E56E96F-66DB-40E8-AD46-30B8CC7DDF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9666" y="1904613"/>
            <a:ext cx="2494590" cy="353493"/>
          </a:xfrm>
        </p:spPr>
        <p:txBody>
          <a:bodyPr numCol="1">
            <a:normAutofit/>
          </a:bodyPr>
          <a:lstStyle>
            <a:lvl1pPr marL="0" indent="0">
              <a:buNone/>
              <a:defRPr sz="1800" i="1">
                <a:latin typeface="Adobe Caslon Pro" panose="0205050205050A020403" pitchFamily="18" charset="0"/>
              </a:defRPr>
            </a:lvl1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73614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dit title master format by clicking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Edit title master format by clicking</a:t>
            </a:r>
          </a:p>
        </p:txBody>
      </p:sp>
      <p:sp>
        <p:nvSpPr>
          <p:cNvPr id="36" name="Textebene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Edit text master format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</p:spTree>
    <p:extLst>
      <p:ext uri="{BB962C8B-B14F-4D97-AF65-F5344CB8AC3E}">
        <p14:creationId xmlns:p14="http://schemas.microsoft.com/office/powerpoint/2010/main" val="20430374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6"/>
          <p:cNvSpPr txBox="1"/>
          <p:nvPr/>
        </p:nvSpPr>
        <p:spPr>
          <a:xfrm>
            <a:off x="4415364" y="6599732"/>
            <a:ext cx="5185836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latin typeface="Helvetica Neue LT 55 Roman"/>
                <a:ea typeface="Helvetica Neue LT 55 Roman"/>
                <a:cs typeface="Helvetica Neue LT 55 Roman"/>
                <a:sym typeface="Helvetica Neue LT 55 Roman"/>
              </a:defRPr>
            </a:lvl1pPr>
          </a:lstStyle>
          <a:p>
            <a:r>
              <a:t> </a:t>
            </a:r>
          </a:p>
        </p:txBody>
      </p:sp>
      <p:sp>
        <p:nvSpPr>
          <p:cNvPr id="4" name="Edit title master format by clicking"/>
          <p:cNvSpPr txBox="1">
            <a:spLocks noGrp="1"/>
          </p:cNvSpPr>
          <p:nvPr>
            <p:ph type="title" hasCustomPrompt="1"/>
          </p:nvPr>
        </p:nvSpPr>
        <p:spPr>
          <a:xfrm>
            <a:off x="719667" y="844446"/>
            <a:ext cx="8254647" cy="9553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rPr dirty="0"/>
              <a:t>Edit title master format by clicking</a:t>
            </a:r>
          </a:p>
        </p:txBody>
      </p:sp>
      <p:sp>
        <p:nvSpPr>
          <p:cNvPr id="5" name="Textebene 1…"/>
          <p:cNvSpPr txBox="1">
            <a:spLocks noGrp="1"/>
          </p:cNvSpPr>
          <p:nvPr>
            <p:ph type="body" idx="1" hasCustomPrompt="1"/>
          </p:nvPr>
        </p:nvSpPr>
        <p:spPr>
          <a:xfrm>
            <a:off x="719667" y="2714919"/>
            <a:ext cx="8254647" cy="3308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numCol="3" spcCol="360000">
            <a:normAutofit/>
          </a:bodyPr>
          <a:lstStyle/>
          <a:p>
            <a:r>
              <a:rPr dirty="0"/>
              <a:t>Edit text master format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9D65B367-A3BE-4B49-8BD9-F90429873D3D}"/>
              </a:ext>
            </a:extLst>
          </p:cNvPr>
          <p:cNvSpPr txBox="1">
            <a:spLocks noChangeAspect="1"/>
          </p:cNvSpPr>
          <p:nvPr/>
        </p:nvSpPr>
        <p:spPr>
          <a:xfrm>
            <a:off x="719665" y="347874"/>
            <a:ext cx="4341181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600" u="none" strike="noStrike" cap="none" spc="0" normalizeH="0" baseline="0" dirty="0">
              <a:ln>
                <a:noFill/>
              </a:ln>
              <a:solidFill>
                <a:srgbClr val="115D81"/>
              </a:solidFill>
              <a:effectLst/>
              <a:uFillTx/>
              <a:latin typeface="Yrsa" panose="020D0000000400000000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6098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5" r:id="rId3"/>
    <p:sldLayoutId id="2147483654" r:id="rId4"/>
  </p:sldLayoutIdLst>
  <p:transition spd="med"/>
  <p:txStyles>
    <p:titleStyle>
      <a:lvl1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tx1"/>
          </a:solidFill>
          <a:uFillTx/>
          <a:latin typeface="Bebas Neue" panose="020B0606020202050201" pitchFamily="34" charset="0"/>
          <a:ea typeface="+mj-ea"/>
          <a:cs typeface="+mj-cs"/>
          <a:sym typeface="Helvetica"/>
        </a:defRPr>
      </a:lvl1pPr>
      <a:lvl2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115D81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285750" marR="0" indent="-28575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400" b="0" i="0" u="none" strike="noStrike" cap="none" spc="0" baseline="0">
          <a:solidFill>
            <a:srgbClr val="000000"/>
          </a:solidFill>
          <a:uFillTx/>
          <a:latin typeface="Yrsa" panose="020D0000000400000000" pitchFamily="34" charset="0"/>
          <a:ea typeface="+mj-ea"/>
          <a:cs typeface="+mj-cs"/>
          <a:sym typeface="Helvetica"/>
        </a:defRPr>
      </a:lvl1pPr>
      <a:lvl2pPr marL="0" marR="0" indent="2667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542925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809625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1076325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5pPr>
      <a:lvl6pPr marL="2514600" marR="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6pPr>
      <a:lvl7pPr marL="2971800" marR="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7pPr>
      <a:lvl8pPr marL="3429000" marR="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8pPr>
      <a:lvl9pPr marL="3886200" marR="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9pPr>
    </p:bodyStyle>
    <p:otherStyle>
      <a:lvl1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roject Manage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err="1" smtClean="0"/>
              <a:t>Proje</a:t>
            </a:r>
            <a:r>
              <a:rPr lang="tr-TR" dirty="0" smtClean="0"/>
              <a:t> yönetimi</a:t>
            </a:r>
            <a:endParaRPr dirty="0"/>
          </a:p>
        </p:txBody>
      </p:sp>
      <p:sp>
        <p:nvSpPr>
          <p:cNvPr id="47" name="Edit subtitle master style sheet by clicking on it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tr-TR" dirty="0" smtClean="0"/>
              <a:t>Kısa bir giriş</a:t>
            </a:r>
            <a:endParaRPr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xmlns="" id="{3DE014D1-082F-48D7-9A7F-82438A945E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951" y="2774615"/>
            <a:ext cx="8626764" cy="4831530"/>
          </a:xfrm>
          <a:prstGeom prst="rect">
            <a:avLst/>
          </a:prstGeom>
        </p:spPr>
      </p:pic>
      <p:sp>
        <p:nvSpPr>
          <p:cNvPr id="5" name="TextBox 10">
            <a:extLst>
              <a:ext uri="{FF2B5EF4-FFF2-40B4-BE49-F238E27FC236}">
                <a16:creationId xmlns:a16="http://schemas.microsoft.com/office/drawing/2014/main" xmlns="" id="{FBC0759B-1061-4700-A2D8-8AA4C03A00F1}"/>
              </a:ext>
            </a:extLst>
          </p:cNvPr>
          <p:cNvSpPr txBox="1"/>
          <p:nvPr/>
        </p:nvSpPr>
        <p:spPr>
          <a:xfrm>
            <a:off x="348402" y="5537508"/>
            <a:ext cx="5374512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1100" dirty="0">
                <a:solidFill>
                  <a:srgbClr val="115D81"/>
                </a:solidFill>
              </a:rPr>
              <a:t>Bu proje Avrupa Komisyonu'nun desteğiyle finanse edilmiştir. Bu yayın [iletişim] sadece yazarın görüşlerini yansıtmaktadır ve Komisyon burada yer alan bilgilerin herhangi bir şekilde kullanılmasından sorumlu tutulamaz.</a:t>
            </a:r>
            <a:endParaRPr lang="tr-TR" sz="1100" dirty="0">
              <a:solidFill>
                <a:srgbClr val="115D81"/>
              </a:solidFill>
            </a:endParaRPr>
          </a:p>
        </p:txBody>
      </p:sp>
      <p:sp>
        <p:nvSpPr>
          <p:cNvPr id="7" name="TextBox 10">
            <a:extLst>
              <a:ext uri="{FF2B5EF4-FFF2-40B4-BE49-F238E27FC236}">
                <a16:creationId xmlns:a16="http://schemas.microsoft.com/office/drawing/2014/main" xmlns="" id="{9868F984-2BDD-4975-8C0D-57D489DD99E5}"/>
              </a:ext>
            </a:extLst>
          </p:cNvPr>
          <p:cNvSpPr txBox="1"/>
          <p:nvPr/>
        </p:nvSpPr>
        <p:spPr>
          <a:xfrm>
            <a:off x="348402" y="6203819"/>
            <a:ext cx="554947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1100" dirty="0">
                <a:solidFill>
                  <a:srgbClr val="115D81"/>
                </a:solidFill>
              </a:rPr>
              <a:t>Bu sunum CC BY-NC 4.0 kapsamında lisanslanmıştır. Belge, harici hak sahiplerinin fikri mülkiyetine atıfta bulunur. Fikri mülkiyet hakları ilgili hak sahibine aittir.</a:t>
            </a:r>
            <a:endParaRPr lang="tr-TR" sz="1100" dirty="0">
              <a:solidFill>
                <a:srgbClr val="115D81"/>
              </a:solidFill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rojektmanagement für ERASMI"/>
          <p:cNvSpPr txBox="1">
            <a:spLocks noGrp="1"/>
          </p:cNvSpPr>
          <p:nvPr>
            <p:ph type="title"/>
          </p:nvPr>
        </p:nvSpPr>
        <p:spPr>
          <a:xfrm>
            <a:off x="719665" y="847854"/>
            <a:ext cx="8248841" cy="955361"/>
          </a:xfrm>
          <a:prstGeom prst="rect">
            <a:avLst/>
          </a:prstGeom>
        </p:spPr>
        <p:txBody>
          <a:bodyPr/>
          <a:lstStyle/>
          <a:p>
            <a:r>
              <a:rPr lang="de-DE" dirty="0" err="1"/>
              <a:t>Proje</a:t>
            </a:r>
            <a:r>
              <a:rPr lang="de-DE" dirty="0"/>
              <a:t> </a:t>
            </a:r>
            <a:r>
              <a:rPr lang="de-DE" dirty="0" err="1"/>
              <a:t>yönetimi</a:t>
            </a:r>
            <a:r>
              <a:rPr lang="de-DE" dirty="0"/>
              <a:t> </a:t>
            </a:r>
            <a:r>
              <a:rPr lang="de-DE" dirty="0" err="1"/>
              <a:t>nedir</a:t>
            </a:r>
            <a:r>
              <a:rPr lang="de-DE" dirty="0"/>
              <a:t>?</a:t>
            </a:r>
            <a:endParaRPr dirty="0"/>
          </a:p>
        </p:txBody>
      </p:sp>
      <p:sp>
        <p:nvSpPr>
          <p:cNvPr id="50" name="viele Netzwerke wurden als Projekte gegründet / existieren als Projekte / finanzieren sich über Projekte oder führen selbst Projekte durch…"/>
          <p:cNvSpPr txBox="1">
            <a:spLocks noGrp="1"/>
          </p:cNvSpPr>
          <p:nvPr>
            <p:ph type="body" idx="1"/>
          </p:nvPr>
        </p:nvSpPr>
        <p:spPr>
          <a:xfrm>
            <a:off x="719667" y="2718362"/>
            <a:ext cx="8854101" cy="3160448"/>
          </a:xfrm>
          <a:prstGeom prst="rect">
            <a:avLst/>
          </a:prstGeom>
        </p:spPr>
        <p:txBody>
          <a:bodyPr/>
          <a:lstStyle/>
          <a:p>
            <a:pPr marL="200526" indent="-200526">
              <a:buSzPct val="100000"/>
            </a:pPr>
            <a:r>
              <a:rPr lang="en-US" dirty="0" err="1"/>
              <a:t>Birçok</a:t>
            </a:r>
            <a:r>
              <a:rPr lang="en-US" dirty="0"/>
              <a:t> </a:t>
            </a:r>
            <a:r>
              <a:rPr lang="en-US" dirty="0" err="1"/>
              <a:t>ağ</a:t>
            </a:r>
            <a:r>
              <a:rPr lang="en-US" dirty="0"/>
              <a:t> </a:t>
            </a:r>
            <a:r>
              <a:rPr lang="en-US" dirty="0" err="1"/>
              <a:t>proje</a:t>
            </a:r>
            <a:r>
              <a:rPr lang="en-US" dirty="0"/>
              <a:t> </a:t>
            </a:r>
            <a:r>
              <a:rPr lang="en-US" dirty="0" err="1"/>
              <a:t>olarak</a:t>
            </a:r>
            <a:r>
              <a:rPr lang="en-US" dirty="0"/>
              <a:t> </a:t>
            </a:r>
            <a:r>
              <a:rPr lang="en-US" dirty="0" err="1"/>
              <a:t>kurulmuş</a:t>
            </a:r>
            <a:r>
              <a:rPr lang="en-US" dirty="0"/>
              <a:t>, </a:t>
            </a:r>
            <a:r>
              <a:rPr lang="en-US" dirty="0" err="1"/>
              <a:t>proje</a:t>
            </a:r>
            <a:r>
              <a:rPr lang="en-US" dirty="0"/>
              <a:t> </a:t>
            </a:r>
            <a:r>
              <a:rPr lang="en-US" dirty="0" err="1"/>
              <a:t>olmuş</a:t>
            </a:r>
            <a:r>
              <a:rPr lang="en-US" dirty="0"/>
              <a:t>, </a:t>
            </a:r>
            <a:r>
              <a:rPr lang="en-US" dirty="0" err="1"/>
              <a:t>projelerle</a:t>
            </a:r>
            <a:r>
              <a:rPr lang="en-US" dirty="0"/>
              <a:t> </a:t>
            </a:r>
            <a:r>
              <a:rPr lang="en-US" dirty="0" err="1"/>
              <a:t>kendilerini</a:t>
            </a:r>
            <a:r>
              <a:rPr lang="en-US" dirty="0"/>
              <a:t> </a:t>
            </a:r>
            <a:r>
              <a:rPr lang="en-US" dirty="0" err="1"/>
              <a:t>finanse</a:t>
            </a:r>
            <a:r>
              <a:rPr lang="en-US" dirty="0"/>
              <a:t> </a:t>
            </a:r>
            <a:r>
              <a:rPr lang="en-US" dirty="0" err="1"/>
              <a:t>ediyor</a:t>
            </a:r>
            <a:r>
              <a:rPr lang="en-US" dirty="0"/>
              <a:t> </a:t>
            </a:r>
            <a:r>
              <a:rPr lang="en-US" dirty="0" err="1"/>
              <a:t>veya</a:t>
            </a:r>
            <a:r>
              <a:rPr lang="en-US" dirty="0"/>
              <a:t> </a:t>
            </a:r>
            <a:r>
              <a:rPr lang="en-US" dirty="0" err="1"/>
              <a:t>projeleri</a:t>
            </a:r>
            <a:r>
              <a:rPr lang="en-US" dirty="0"/>
              <a:t> </a:t>
            </a:r>
            <a:r>
              <a:rPr lang="en-US" dirty="0" err="1"/>
              <a:t>kendileri</a:t>
            </a:r>
            <a:r>
              <a:rPr lang="en-US" dirty="0"/>
              <a:t> </a:t>
            </a:r>
            <a:r>
              <a:rPr lang="en-US" dirty="0" err="1"/>
              <a:t>yürütüyor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endParaRPr lang="en-US" dirty="0"/>
          </a:p>
          <a:p>
            <a:pPr marL="200526" indent="-200526">
              <a:buSzPct val="100000"/>
            </a:pPr>
            <a:r>
              <a:rPr lang="en-US" dirty="0"/>
              <a:t>Bu </a:t>
            </a:r>
            <a:r>
              <a:rPr lang="en-US" dirty="0" err="1"/>
              <a:t>nedenle</a:t>
            </a:r>
            <a:r>
              <a:rPr lang="en-US" dirty="0"/>
              <a:t> </a:t>
            </a:r>
            <a:r>
              <a:rPr lang="en-US" dirty="0" err="1"/>
              <a:t>proje</a:t>
            </a:r>
            <a:r>
              <a:rPr lang="en-US" dirty="0"/>
              <a:t> </a:t>
            </a:r>
            <a:r>
              <a:rPr lang="en-US" dirty="0" err="1"/>
              <a:t>yönetimi</a:t>
            </a:r>
            <a:r>
              <a:rPr lang="en-US" dirty="0"/>
              <a:t>, </a:t>
            </a:r>
            <a:r>
              <a:rPr lang="en-US" dirty="0" err="1"/>
              <a:t>birçok</a:t>
            </a:r>
            <a:r>
              <a:rPr lang="en-US" dirty="0"/>
              <a:t> </a:t>
            </a:r>
            <a:r>
              <a:rPr lang="en-US" dirty="0" err="1"/>
              <a:t>ağ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çok</a:t>
            </a:r>
            <a:r>
              <a:rPr lang="en-US" dirty="0"/>
              <a:t> </a:t>
            </a:r>
            <a:r>
              <a:rPr lang="en-US" dirty="0" err="1"/>
              <a:t>önemli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yetkinliktir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Proje</a:t>
            </a:r>
            <a:r>
              <a:rPr lang="en-US" dirty="0"/>
              <a:t> </a:t>
            </a:r>
            <a:r>
              <a:rPr lang="en-US" dirty="0" err="1"/>
              <a:t>yönetimi</a:t>
            </a:r>
            <a:r>
              <a:rPr lang="en-US" dirty="0"/>
              <a:t>, </a:t>
            </a:r>
            <a:r>
              <a:rPr lang="en-US" dirty="0" err="1"/>
              <a:t>projelerin</a:t>
            </a:r>
            <a:r>
              <a:rPr lang="en-US" dirty="0"/>
              <a:t> </a:t>
            </a:r>
            <a:r>
              <a:rPr lang="en-US" dirty="0" err="1"/>
              <a:t>hedeflenen</a:t>
            </a:r>
            <a:r>
              <a:rPr lang="en-US" dirty="0"/>
              <a:t> </a:t>
            </a:r>
            <a:r>
              <a:rPr lang="en-US" dirty="0" err="1"/>
              <a:t>planlamasını</a:t>
            </a:r>
            <a:r>
              <a:rPr lang="en-US" dirty="0"/>
              <a:t>, </a:t>
            </a:r>
            <a:r>
              <a:rPr lang="en-US" dirty="0" err="1"/>
              <a:t>izlenmesini</a:t>
            </a:r>
            <a:r>
              <a:rPr lang="en-US" dirty="0"/>
              <a:t>, </a:t>
            </a:r>
            <a:r>
              <a:rPr lang="en-US" dirty="0" err="1"/>
              <a:t>kontrolünü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tamamlanmasını</a:t>
            </a:r>
            <a:r>
              <a:rPr lang="en-US" dirty="0"/>
              <a:t> </a:t>
            </a:r>
            <a:r>
              <a:rPr lang="en-US" dirty="0" err="1"/>
              <a:t>tanımlar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endParaRPr lang="en-US" dirty="0"/>
          </a:p>
          <a:p>
            <a:pPr marL="200526" indent="-200526">
              <a:buSzPct val="100000"/>
            </a:pPr>
            <a:r>
              <a:rPr lang="en-US" dirty="0"/>
              <a:t>Bu </a:t>
            </a:r>
            <a:r>
              <a:rPr lang="en-US" dirty="0" err="1"/>
              <a:t>aynı</a:t>
            </a:r>
            <a:r>
              <a:rPr lang="en-US" dirty="0"/>
              <a:t> </a:t>
            </a:r>
            <a:r>
              <a:rPr lang="en-US" dirty="0" err="1"/>
              <a:t>zamanda</a:t>
            </a:r>
            <a:r>
              <a:rPr lang="en-US" dirty="0"/>
              <a:t> </a:t>
            </a:r>
            <a:r>
              <a:rPr lang="en-US" dirty="0" err="1"/>
              <a:t>paydaşların</a:t>
            </a:r>
            <a:r>
              <a:rPr lang="en-US" dirty="0"/>
              <a:t> </a:t>
            </a:r>
            <a:r>
              <a:rPr lang="en-US" dirty="0" err="1"/>
              <a:t>beklentilerini</a:t>
            </a:r>
            <a:r>
              <a:rPr lang="en-US" dirty="0"/>
              <a:t>, </a:t>
            </a:r>
            <a:r>
              <a:rPr lang="en-US" dirty="0" err="1"/>
              <a:t>maliyetleri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zaman </a:t>
            </a:r>
            <a:r>
              <a:rPr lang="en-US" dirty="0" err="1"/>
              <a:t>kısıtlamalarını</a:t>
            </a:r>
            <a:r>
              <a:rPr lang="en-US" dirty="0"/>
              <a:t> da </a:t>
            </a:r>
            <a:r>
              <a:rPr lang="en-US" dirty="0" err="1"/>
              <a:t>dikkate</a:t>
            </a:r>
            <a:r>
              <a:rPr lang="en-US" dirty="0"/>
              <a:t> </a:t>
            </a:r>
            <a:r>
              <a:rPr lang="en-US" dirty="0" err="1"/>
              <a:t>almayı</a:t>
            </a:r>
            <a:r>
              <a:rPr lang="en-US" dirty="0"/>
              <a:t> </a:t>
            </a:r>
            <a:r>
              <a:rPr lang="en-US" dirty="0" err="1"/>
              <a:t>gerektirir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Sorumluluk</a:t>
            </a:r>
            <a:r>
              <a:rPr lang="en-US" dirty="0"/>
              <a:t> </a:t>
            </a:r>
            <a:r>
              <a:rPr lang="en-US" dirty="0" err="1"/>
              <a:t>proje</a:t>
            </a:r>
            <a:r>
              <a:rPr lang="en-US" dirty="0"/>
              <a:t> </a:t>
            </a:r>
            <a:r>
              <a:rPr lang="en-US" dirty="0" err="1"/>
              <a:t>yöneticisine</a:t>
            </a:r>
            <a:r>
              <a:rPr lang="en-US" dirty="0"/>
              <a:t> </a:t>
            </a:r>
            <a:r>
              <a:rPr lang="en-US" dirty="0" err="1"/>
              <a:t>aittir</a:t>
            </a:r>
            <a:r>
              <a:rPr lang="en-US" dirty="0"/>
              <a:t>.</a:t>
            </a:r>
            <a:endParaRPr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80A8A2EC-B1E3-4703-849A-CD247899F1F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tr-TR" dirty="0"/>
              <a:t>G</a:t>
            </a:r>
            <a:r>
              <a:rPr lang="de-DE" dirty="0" err="1"/>
              <a:t>enel</a:t>
            </a:r>
            <a:r>
              <a:rPr lang="de-DE" dirty="0"/>
              <a:t> </a:t>
            </a:r>
            <a:r>
              <a:rPr lang="de-DE" dirty="0" err="1"/>
              <a:t>bakış</a:t>
            </a:r>
            <a:endParaRPr lang="de-DE" dirty="0"/>
          </a:p>
          <a:p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EBCB68AA-A2BD-4757-974A-91EC51074D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1928" y="4200735"/>
            <a:ext cx="3214256" cy="143167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Was ist und warum braucht man überhaupt Projektmanagement?"/>
          <p:cNvSpPr txBox="1">
            <a:spLocks noGrp="1"/>
          </p:cNvSpPr>
          <p:nvPr>
            <p:ph type="title"/>
          </p:nvPr>
        </p:nvSpPr>
        <p:spPr>
          <a:xfrm>
            <a:off x="719665" y="847854"/>
            <a:ext cx="8923099" cy="95536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dirty="0" err="1"/>
              <a:t>Proje</a:t>
            </a:r>
            <a:r>
              <a:rPr lang="en-US" dirty="0"/>
              <a:t> </a:t>
            </a:r>
            <a:r>
              <a:rPr lang="en-US" dirty="0" err="1"/>
              <a:t>yönetimi</a:t>
            </a:r>
            <a:r>
              <a:rPr lang="en-US" dirty="0"/>
              <a:t> </a:t>
            </a:r>
            <a:r>
              <a:rPr lang="en-US" dirty="0" err="1"/>
              <a:t>neden</a:t>
            </a:r>
            <a:r>
              <a:rPr lang="en-US" dirty="0"/>
              <a:t> </a:t>
            </a:r>
            <a:r>
              <a:rPr lang="en-US" dirty="0" err="1"/>
              <a:t>yararlıdır</a:t>
            </a:r>
            <a:r>
              <a:rPr lang="en-US" dirty="0"/>
              <a:t>?</a:t>
            </a:r>
            <a:endParaRPr dirty="0"/>
          </a:p>
        </p:txBody>
      </p:sp>
      <p:sp>
        <p:nvSpPr>
          <p:cNvPr id="54" name="Projektmanagement umfasst die Planung, Überwachung, Steuerung und den Abschluss eines Projekts. Innerhalb der einzelnen Projektphasen stehen unterschiedliche Aufgaben an…"/>
          <p:cNvSpPr txBox="1">
            <a:spLocks noGrp="1"/>
          </p:cNvSpPr>
          <p:nvPr>
            <p:ph type="body" idx="1"/>
          </p:nvPr>
        </p:nvSpPr>
        <p:spPr>
          <a:xfrm>
            <a:off x="719667" y="2718361"/>
            <a:ext cx="8248841" cy="3451529"/>
          </a:xfrm>
          <a:prstGeom prst="rect">
            <a:avLst/>
          </a:prstGeom>
        </p:spPr>
        <p:txBody>
          <a:bodyPr/>
          <a:lstStyle/>
          <a:p>
            <a:pPr marL="200526" indent="-200526">
              <a:buSzPct val="100000"/>
            </a:pPr>
            <a:r>
              <a:rPr lang="en-US" dirty="0" err="1"/>
              <a:t>Proje</a:t>
            </a:r>
            <a:r>
              <a:rPr lang="en-US" dirty="0"/>
              <a:t> </a:t>
            </a:r>
            <a:r>
              <a:rPr lang="en-US" dirty="0" err="1"/>
              <a:t>yönetimi</a:t>
            </a:r>
            <a:r>
              <a:rPr lang="en-US" dirty="0"/>
              <a:t>, </a:t>
            </a:r>
            <a:r>
              <a:rPr lang="en-US" dirty="0" err="1"/>
              <a:t>projenin</a:t>
            </a:r>
            <a:r>
              <a:rPr lang="en-US" dirty="0"/>
              <a:t> </a:t>
            </a:r>
            <a:r>
              <a:rPr lang="en-US" dirty="0" err="1"/>
              <a:t>kalitesini</a:t>
            </a:r>
            <a:r>
              <a:rPr lang="en-US" dirty="0"/>
              <a:t> </a:t>
            </a:r>
            <a:r>
              <a:rPr lang="en-US" dirty="0" err="1"/>
              <a:t>garanti</a:t>
            </a:r>
            <a:r>
              <a:rPr lang="en-US" dirty="0"/>
              <a:t> </a:t>
            </a:r>
            <a:r>
              <a:rPr lang="en-US" dirty="0" err="1"/>
              <a:t>eder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Açıkça</a:t>
            </a:r>
            <a:r>
              <a:rPr lang="en-US" dirty="0"/>
              <a:t> </a:t>
            </a:r>
            <a:r>
              <a:rPr lang="en-US" dirty="0" err="1"/>
              <a:t>tanımlanmış</a:t>
            </a:r>
            <a:r>
              <a:rPr lang="en-US" dirty="0"/>
              <a:t> </a:t>
            </a:r>
            <a:r>
              <a:rPr lang="en-US" dirty="0" err="1"/>
              <a:t>hedefler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sorumluluklar</a:t>
            </a:r>
            <a:r>
              <a:rPr lang="en-US" dirty="0"/>
              <a:t> </a:t>
            </a:r>
            <a:r>
              <a:rPr lang="en-US" dirty="0" err="1"/>
              <a:t>zamandan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maliyetten</a:t>
            </a:r>
            <a:r>
              <a:rPr lang="en-US" dirty="0"/>
              <a:t> </a:t>
            </a:r>
            <a:r>
              <a:rPr lang="en-US" dirty="0" err="1"/>
              <a:t>tasarruf</a:t>
            </a:r>
            <a:r>
              <a:rPr lang="en-US" dirty="0"/>
              <a:t> </a:t>
            </a:r>
            <a:r>
              <a:rPr lang="en-US" dirty="0" err="1"/>
              <a:t>sağlar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Açık</a:t>
            </a:r>
            <a:r>
              <a:rPr lang="en-US" dirty="0"/>
              <a:t>, organize </a:t>
            </a:r>
            <a:r>
              <a:rPr lang="en-US" dirty="0" err="1"/>
              <a:t>planlar</a:t>
            </a:r>
            <a:r>
              <a:rPr lang="en-US" dirty="0"/>
              <a:t> </a:t>
            </a:r>
            <a:r>
              <a:rPr lang="en-US" dirty="0" err="1"/>
              <a:t>stresi</a:t>
            </a:r>
            <a:r>
              <a:rPr lang="en-US" dirty="0"/>
              <a:t> </a:t>
            </a:r>
            <a:r>
              <a:rPr lang="en-US" dirty="0" err="1"/>
              <a:t>azaltır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ekibi</a:t>
            </a:r>
            <a:r>
              <a:rPr lang="en-US" dirty="0"/>
              <a:t> </a:t>
            </a:r>
            <a:r>
              <a:rPr lang="en-US" dirty="0" err="1"/>
              <a:t>güçlendirir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Sorumluluklar</a:t>
            </a:r>
            <a:r>
              <a:rPr lang="en-US" dirty="0"/>
              <a:t> </a:t>
            </a:r>
            <a:r>
              <a:rPr lang="en-US" dirty="0" err="1"/>
              <a:t>açıkça</a:t>
            </a:r>
            <a:r>
              <a:rPr lang="en-US" dirty="0"/>
              <a:t> </a:t>
            </a:r>
            <a:r>
              <a:rPr lang="en-US" dirty="0" err="1"/>
              <a:t>tanımlanmıştır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r>
              <a:rPr lang="en-US" dirty="0" err="1"/>
              <a:t>Proje</a:t>
            </a:r>
            <a:r>
              <a:rPr lang="en-US" dirty="0"/>
              <a:t> </a:t>
            </a:r>
            <a:r>
              <a:rPr lang="en-US" dirty="0" err="1"/>
              <a:t>yönetim</a:t>
            </a:r>
            <a:r>
              <a:rPr lang="en-US" dirty="0"/>
              <a:t> </a:t>
            </a:r>
            <a:r>
              <a:rPr lang="en-US" dirty="0" err="1"/>
              <a:t>araçları</a:t>
            </a:r>
            <a:r>
              <a:rPr lang="en-US" dirty="0"/>
              <a:t> </a:t>
            </a:r>
            <a:r>
              <a:rPr lang="en-US" dirty="0" err="1"/>
              <a:t>ekibin</a:t>
            </a:r>
            <a:r>
              <a:rPr lang="en-US" dirty="0"/>
              <a:t> </a:t>
            </a:r>
            <a:r>
              <a:rPr lang="en-US" dirty="0" err="1"/>
              <a:t>verimliliğini</a:t>
            </a:r>
            <a:r>
              <a:rPr lang="en-US" dirty="0"/>
              <a:t> </a:t>
            </a:r>
            <a:r>
              <a:rPr lang="en-US" dirty="0" err="1"/>
              <a:t>artırır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Sorunlar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riskler</a:t>
            </a:r>
            <a:r>
              <a:rPr lang="en-US" dirty="0"/>
              <a:t> </a:t>
            </a:r>
            <a:r>
              <a:rPr lang="en-US" dirty="0" err="1"/>
              <a:t>zamanında</a:t>
            </a:r>
            <a:r>
              <a:rPr lang="en-US" dirty="0"/>
              <a:t> </a:t>
            </a:r>
            <a:r>
              <a:rPr lang="en-US" dirty="0" err="1"/>
              <a:t>fark</a:t>
            </a:r>
            <a:r>
              <a:rPr lang="en-US" dirty="0"/>
              <a:t> </a:t>
            </a:r>
            <a:r>
              <a:rPr lang="en-US" dirty="0" err="1"/>
              <a:t>edilir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önlenir</a:t>
            </a:r>
            <a:r>
              <a:rPr lang="en-US" dirty="0"/>
              <a:t>.</a:t>
            </a:r>
          </a:p>
          <a:p>
            <a:pPr marL="200526" indent="-200526">
              <a:buSzPct val="100000"/>
            </a:pP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Projelerin</a:t>
            </a:r>
            <a:r>
              <a:rPr lang="en-US" dirty="0"/>
              <a:t> </a:t>
            </a:r>
            <a:r>
              <a:rPr lang="en-US" dirty="0" err="1"/>
              <a:t>başarılı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şekilde</a:t>
            </a:r>
            <a:r>
              <a:rPr lang="en-US" dirty="0"/>
              <a:t> </a:t>
            </a:r>
            <a:r>
              <a:rPr lang="en-US" dirty="0" err="1"/>
              <a:t>uygulanması</a:t>
            </a:r>
            <a:r>
              <a:rPr lang="en-US" dirty="0"/>
              <a:t>, </a:t>
            </a:r>
            <a:r>
              <a:rPr lang="en-US" dirty="0" err="1"/>
              <a:t>olumlu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imaj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iyi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itibar</a:t>
            </a:r>
            <a:r>
              <a:rPr lang="en-US" dirty="0"/>
              <a:t> </a:t>
            </a:r>
            <a:r>
              <a:rPr lang="en-US" dirty="0" err="1"/>
              <a:t>sağlar</a:t>
            </a:r>
            <a:r>
              <a:rPr lang="en-US" dirty="0"/>
              <a:t>.</a:t>
            </a:r>
            <a:endParaRPr lang="de-DE"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B40EE347-AFB4-465F-95F3-531B9942B6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Avantajları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9C5A9AC6-2484-4A23-B72A-6DE1816238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72374">
            <a:off x="7730394" y="3750527"/>
            <a:ext cx="4758159" cy="329722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Wie koordiniere ich ein Projekt und manage es richtig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projeyi</a:t>
            </a:r>
            <a:r>
              <a:rPr lang="en-US" dirty="0"/>
              <a:t> </a:t>
            </a:r>
            <a:r>
              <a:rPr lang="en-US" dirty="0" err="1"/>
              <a:t>nasıl</a:t>
            </a:r>
            <a:r>
              <a:rPr lang="en-US" dirty="0"/>
              <a:t> </a:t>
            </a:r>
            <a:r>
              <a:rPr lang="en-US" dirty="0" err="1"/>
              <a:t>yönetirim</a:t>
            </a:r>
            <a:r>
              <a:rPr lang="en-US" dirty="0"/>
              <a:t>?</a:t>
            </a:r>
            <a:endParaRPr dirty="0"/>
          </a:p>
        </p:txBody>
      </p:sp>
      <p:sp>
        <p:nvSpPr>
          <p:cNvPr id="66" name="Die Durchführung von Projekten setzen Teamfähigkeit und Sozialkompetenzen aller Beteiligten, jedoch besonders des Projektleiters voraus!…"/>
          <p:cNvSpPr txBox="1">
            <a:spLocks noGrp="1"/>
          </p:cNvSpPr>
          <p:nvPr>
            <p:ph type="body" idx="1"/>
          </p:nvPr>
        </p:nvSpPr>
        <p:spPr>
          <a:xfrm>
            <a:off x="719667" y="2503714"/>
            <a:ext cx="8248841" cy="422365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tr-TR" sz="1800" b="1" dirty="0" smtClean="0"/>
              <a:t>Yapılacaklar</a:t>
            </a:r>
            <a:r>
              <a:rPr lang="de-DE" sz="1800" b="1" dirty="0" smtClean="0">
                <a:latin typeface="+mj-lt"/>
              </a:rPr>
              <a:t>:</a:t>
            </a:r>
          </a:p>
          <a:p>
            <a:pPr marL="200526" indent="-200526">
              <a:buSzPct val="100000"/>
            </a:pPr>
            <a:r>
              <a:rPr lang="en-US" dirty="0" err="1"/>
              <a:t>Görevleri</a:t>
            </a:r>
            <a:r>
              <a:rPr lang="en-US" dirty="0"/>
              <a:t> </a:t>
            </a:r>
            <a:r>
              <a:rPr lang="en-US" dirty="0" err="1"/>
              <a:t>herkes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net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şekilde</a:t>
            </a:r>
            <a:r>
              <a:rPr lang="en-US" dirty="0"/>
              <a:t> </a:t>
            </a:r>
            <a:r>
              <a:rPr lang="en-US" dirty="0" err="1"/>
              <a:t>yapılandırın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atayın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Yaratıcı</a:t>
            </a:r>
            <a:r>
              <a:rPr lang="en-US" dirty="0"/>
              <a:t> </a:t>
            </a:r>
            <a:r>
              <a:rPr lang="en-US" dirty="0" err="1"/>
              <a:t>çözümler</a:t>
            </a:r>
            <a:r>
              <a:rPr lang="en-US" dirty="0"/>
              <a:t> </a:t>
            </a:r>
            <a:r>
              <a:rPr lang="en-US" dirty="0" err="1"/>
              <a:t>geliştirin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Kilometre</a:t>
            </a:r>
            <a:r>
              <a:rPr lang="en-US" dirty="0"/>
              <a:t> </a:t>
            </a:r>
            <a:r>
              <a:rPr lang="en-US" dirty="0" err="1"/>
              <a:t>taşlarını</a:t>
            </a:r>
            <a:r>
              <a:rPr lang="en-US" dirty="0"/>
              <a:t> </a:t>
            </a:r>
            <a:r>
              <a:rPr lang="en-US" dirty="0" err="1"/>
              <a:t>formüle</a:t>
            </a:r>
            <a:r>
              <a:rPr lang="en-US" dirty="0"/>
              <a:t> </a:t>
            </a:r>
            <a:r>
              <a:rPr lang="en-US" dirty="0" err="1"/>
              <a:t>edin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Hedefi</a:t>
            </a:r>
            <a:r>
              <a:rPr lang="en-US" dirty="0"/>
              <a:t>/</a:t>
            </a:r>
            <a:r>
              <a:rPr lang="en-US" dirty="0" err="1"/>
              <a:t>gerçek</a:t>
            </a:r>
            <a:r>
              <a:rPr lang="en-US" dirty="0"/>
              <a:t> </a:t>
            </a:r>
            <a:r>
              <a:rPr lang="en-US" dirty="0" err="1"/>
              <a:t>durumu</a:t>
            </a:r>
            <a:r>
              <a:rPr lang="en-US" dirty="0"/>
              <a:t> </a:t>
            </a:r>
            <a:r>
              <a:rPr lang="en-US" dirty="0" err="1"/>
              <a:t>düzenli</a:t>
            </a:r>
            <a:r>
              <a:rPr lang="en-US" dirty="0"/>
              <a:t> </a:t>
            </a:r>
            <a:r>
              <a:rPr lang="en-US" dirty="0" err="1"/>
              <a:t>olarak</a:t>
            </a:r>
            <a:r>
              <a:rPr lang="en-US" dirty="0"/>
              <a:t> </a:t>
            </a:r>
            <a:r>
              <a:rPr lang="en-US" dirty="0" err="1"/>
              <a:t>karşılaştırın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Hataları</a:t>
            </a:r>
            <a:r>
              <a:rPr lang="en-US" dirty="0"/>
              <a:t> </a:t>
            </a:r>
            <a:r>
              <a:rPr lang="en-US" dirty="0" err="1"/>
              <a:t>tolere</a:t>
            </a:r>
            <a:r>
              <a:rPr lang="en-US" dirty="0"/>
              <a:t> </a:t>
            </a:r>
            <a:r>
              <a:rPr lang="en-US" dirty="0" err="1"/>
              <a:t>edin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başarıları</a:t>
            </a:r>
            <a:r>
              <a:rPr lang="en-US" dirty="0"/>
              <a:t> </a:t>
            </a:r>
            <a:r>
              <a:rPr lang="en-US" dirty="0" err="1"/>
              <a:t>ödüllendirin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 err="1"/>
              <a:t>Sempatik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kulağın</a:t>
            </a:r>
            <a:r>
              <a:rPr lang="en-US" dirty="0"/>
              <a:t> </a:t>
            </a:r>
            <a:r>
              <a:rPr lang="en-US" dirty="0" err="1"/>
              <a:t>var</a:t>
            </a:r>
            <a:endParaRPr lang="en-US" dirty="0"/>
          </a:p>
          <a:p>
            <a:pPr marL="200526" indent="-200526">
              <a:buSzPct val="100000"/>
            </a:pPr>
            <a:r>
              <a:rPr lang="en-US" dirty="0"/>
              <a:t>Geri </a:t>
            </a:r>
            <a:r>
              <a:rPr lang="en-US" dirty="0" err="1"/>
              <a:t>bildirimde</a:t>
            </a:r>
            <a:r>
              <a:rPr lang="en-US" dirty="0"/>
              <a:t> </a:t>
            </a:r>
            <a:r>
              <a:rPr lang="en-US" dirty="0" err="1"/>
              <a:t>bulunun</a:t>
            </a:r>
            <a:r>
              <a:rPr lang="en-US" dirty="0"/>
              <a:t> (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kabul</a:t>
            </a:r>
            <a:r>
              <a:rPr lang="en-US" dirty="0"/>
              <a:t> </a:t>
            </a:r>
            <a:r>
              <a:rPr lang="en-US" dirty="0" err="1"/>
              <a:t>edin</a:t>
            </a:r>
            <a:r>
              <a:rPr lang="en-US" dirty="0"/>
              <a:t>!)</a:t>
            </a:r>
          </a:p>
          <a:p>
            <a:pPr marL="200526" indent="-200526">
              <a:buSzPct val="100000"/>
            </a:pPr>
            <a:r>
              <a:rPr lang="en-US" dirty="0" err="1"/>
              <a:t>Akıllı</a:t>
            </a:r>
            <a:r>
              <a:rPr lang="en-US" dirty="0"/>
              <a:t> </a:t>
            </a:r>
            <a:r>
              <a:rPr lang="en-US" dirty="0" err="1"/>
              <a:t>hedefler</a:t>
            </a:r>
            <a:r>
              <a:rPr lang="en-US" dirty="0"/>
              <a:t> </a:t>
            </a:r>
            <a:r>
              <a:rPr lang="en-US" dirty="0" err="1"/>
              <a:t>belirleyin</a:t>
            </a:r>
            <a:r>
              <a:rPr lang="en-US" dirty="0"/>
              <a:t> (</a:t>
            </a:r>
            <a:r>
              <a:rPr lang="en-US" dirty="0" err="1"/>
              <a:t>bkz</a:t>
            </a:r>
            <a:r>
              <a:rPr lang="en-US" dirty="0"/>
              <a:t>. </a:t>
            </a:r>
            <a:r>
              <a:rPr lang="en-US" dirty="0" err="1"/>
              <a:t>Koordinasyon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Liderlik</a:t>
            </a:r>
            <a:r>
              <a:rPr lang="en-US" dirty="0"/>
              <a:t>)</a:t>
            </a:r>
            <a:endParaRPr lang="de-DE" dirty="0"/>
          </a:p>
          <a:p>
            <a:pPr marL="0" indent="0">
              <a:buSzPct val="100000"/>
              <a:buNone/>
            </a:pPr>
            <a:r>
              <a:rPr lang="tr-TR" sz="1800" b="1" dirty="0" smtClean="0">
                <a:latin typeface="Bebas Neue" panose="020B0606020202050201" pitchFamily="34" charset="0"/>
              </a:rPr>
              <a:t>Yapılmayacaklar</a:t>
            </a:r>
            <a:r>
              <a:rPr lang="de-DE" sz="1800" b="1" dirty="0" smtClean="0">
                <a:latin typeface="+mj-lt"/>
              </a:rPr>
              <a:t>:</a:t>
            </a:r>
            <a:endParaRPr lang="de-DE" sz="1800" b="1" dirty="0">
              <a:latin typeface="+mj-lt"/>
            </a:endParaRPr>
          </a:p>
          <a:p>
            <a:r>
              <a:rPr lang="en-US" dirty="0" err="1"/>
              <a:t>Oturup</a:t>
            </a:r>
            <a:r>
              <a:rPr lang="en-US" dirty="0"/>
              <a:t> </a:t>
            </a:r>
            <a:r>
              <a:rPr lang="en-US" dirty="0" err="1" smtClean="0"/>
              <a:t>problemler</a:t>
            </a:r>
            <a:r>
              <a:rPr lang="tr-TR" dirty="0" smtClean="0"/>
              <a:t>i yansıtmak</a:t>
            </a:r>
            <a:endParaRPr lang="en-US" dirty="0" smtClean="0"/>
          </a:p>
          <a:p>
            <a:r>
              <a:rPr lang="en-US" dirty="0" err="1" smtClean="0"/>
              <a:t>Eleştiriyi</a:t>
            </a:r>
            <a:r>
              <a:rPr lang="en-US" dirty="0" smtClean="0"/>
              <a:t> </a:t>
            </a:r>
            <a:r>
              <a:rPr lang="en-US" dirty="0" err="1" smtClean="0"/>
              <a:t>kişisel</a:t>
            </a:r>
            <a:r>
              <a:rPr lang="en-US" dirty="0" smtClean="0"/>
              <a:t> </a:t>
            </a:r>
            <a:r>
              <a:rPr lang="en-US" dirty="0" err="1" smtClean="0"/>
              <a:t>olarak</a:t>
            </a:r>
            <a:r>
              <a:rPr lang="en-US" dirty="0" smtClean="0"/>
              <a:t> al</a:t>
            </a:r>
            <a:r>
              <a:rPr lang="tr-TR" dirty="0" err="1" smtClean="0"/>
              <a:t>mak</a:t>
            </a:r>
            <a:endParaRPr lang="en-US" dirty="0" smtClean="0"/>
          </a:p>
          <a:p>
            <a:r>
              <a:rPr lang="en-US" dirty="0" err="1" smtClean="0"/>
              <a:t>Kişilerarası</a:t>
            </a:r>
            <a:r>
              <a:rPr lang="en-US" dirty="0" smtClean="0"/>
              <a:t> </a:t>
            </a:r>
            <a:r>
              <a:rPr lang="en-US" dirty="0" err="1"/>
              <a:t>çatışmaları</a:t>
            </a:r>
            <a:r>
              <a:rPr lang="en-US" dirty="0"/>
              <a:t> </a:t>
            </a:r>
            <a:r>
              <a:rPr lang="en-US" dirty="0" err="1"/>
              <a:t>görmezden</a:t>
            </a:r>
            <a:r>
              <a:rPr lang="en-US" dirty="0"/>
              <a:t> </a:t>
            </a:r>
            <a:r>
              <a:rPr lang="en-US" dirty="0" smtClean="0"/>
              <a:t>gel</a:t>
            </a:r>
            <a:r>
              <a:rPr lang="tr-TR" dirty="0" err="1" smtClean="0"/>
              <a:t>mek</a:t>
            </a:r>
            <a:endParaRPr lang="en-US" dirty="0"/>
          </a:p>
          <a:p>
            <a:r>
              <a:rPr lang="en-US" dirty="0" err="1"/>
              <a:t>Görevleri</a:t>
            </a:r>
            <a:r>
              <a:rPr lang="en-US" dirty="0"/>
              <a:t> </a:t>
            </a:r>
            <a:r>
              <a:rPr lang="en-US" dirty="0" err="1"/>
              <a:t>adil</a:t>
            </a:r>
            <a:r>
              <a:rPr lang="en-US" dirty="0"/>
              <a:t> </a:t>
            </a:r>
            <a:r>
              <a:rPr lang="en-US" dirty="0" err="1"/>
              <a:t>olmayan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şekilde</a:t>
            </a:r>
            <a:r>
              <a:rPr lang="en-US" dirty="0"/>
              <a:t> </a:t>
            </a:r>
            <a:r>
              <a:rPr lang="en-US" dirty="0" err="1" smtClean="0"/>
              <a:t>dağıt</a:t>
            </a:r>
            <a:r>
              <a:rPr lang="tr-TR" dirty="0" err="1" smtClean="0"/>
              <a:t>mak</a:t>
            </a:r>
            <a:endParaRPr lang="en-US" dirty="0"/>
          </a:p>
          <a:p>
            <a:r>
              <a:rPr lang="en-US" dirty="0" err="1"/>
              <a:t>Sorumluluğu</a:t>
            </a:r>
            <a:r>
              <a:rPr lang="en-US" dirty="0"/>
              <a:t> </a:t>
            </a:r>
            <a:r>
              <a:rPr lang="en-US" dirty="0" err="1" smtClean="0"/>
              <a:t>reddet</a:t>
            </a:r>
            <a:r>
              <a:rPr lang="tr-TR" dirty="0" err="1" smtClean="0"/>
              <a:t>mek</a:t>
            </a:r>
            <a:endParaRPr lang="en-US" dirty="0"/>
          </a:p>
          <a:p>
            <a:r>
              <a:rPr lang="en-US" dirty="0" err="1"/>
              <a:t>Şeffaf</a:t>
            </a:r>
            <a:r>
              <a:rPr lang="en-US" dirty="0"/>
              <a:t> </a:t>
            </a:r>
            <a:r>
              <a:rPr lang="en-US" dirty="0" err="1"/>
              <a:t>olmayan</a:t>
            </a:r>
            <a:r>
              <a:rPr lang="en-US" dirty="0"/>
              <a:t> </a:t>
            </a:r>
            <a:r>
              <a:rPr lang="en-US" dirty="0" err="1"/>
              <a:t>kararlar</a:t>
            </a:r>
            <a:r>
              <a:rPr lang="en-US" dirty="0"/>
              <a:t> </a:t>
            </a:r>
            <a:r>
              <a:rPr lang="en-US" dirty="0" err="1" smtClean="0"/>
              <a:t>ver</a:t>
            </a:r>
            <a:r>
              <a:rPr lang="tr-TR" dirty="0" err="1" smtClean="0"/>
              <a:t>mek</a:t>
            </a:r>
            <a:endParaRPr lang="en-US" dirty="0"/>
          </a:p>
          <a:p>
            <a:r>
              <a:rPr lang="en-US" dirty="0" err="1"/>
              <a:t>Planlara</a:t>
            </a:r>
            <a:r>
              <a:rPr lang="en-US" dirty="0"/>
              <a:t> </a:t>
            </a:r>
            <a:r>
              <a:rPr lang="en-US" dirty="0" err="1"/>
              <a:t>inatla</a:t>
            </a:r>
            <a:r>
              <a:rPr lang="en-US" dirty="0"/>
              <a:t> </a:t>
            </a:r>
            <a:r>
              <a:rPr lang="en-US" dirty="0" err="1"/>
              <a:t>bağlı</a:t>
            </a:r>
            <a:r>
              <a:rPr lang="en-US" dirty="0"/>
              <a:t> </a:t>
            </a:r>
            <a:r>
              <a:rPr lang="en-US" dirty="0" err="1" smtClean="0"/>
              <a:t>kal</a:t>
            </a:r>
            <a:r>
              <a:rPr lang="tr-TR" dirty="0" err="1" smtClean="0"/>
              <a:t>mak</a:t>
            </a:r>
            <a:endParaRPr lang="en-US" dirty="0"/>
          </a:p>
          <a:p>
            <a:r>
              <a:rPr lang="en-US" dirty="0" err="1"/>
              <a:t>Gerçekçi</a:t>
            </a:r>
            <a:r>
              <a:rPr lang="en-US" dirty="0"/>
              <a:t> </a:t>
            </a:r>
            <a:r>
              <a:rPr lang="en-US" dirty="0" err="1"/>
              <a:t>olmayan</a:t>
            </a:r>
            <a:r>
              <a:rPr lang="en-US" dirty="0"/>
              <a:t> zaman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iş</a:t>
            </a:r>
            <a:r>
              <a:rPr lang="en-US" dirty="0"/>
              <a:t> </a:t>
            </a:r>
            <a:r>
              <a:rPr lang="en-US" dirty="0" err="1"/>
              <a:t>beklentileriyle</a:t>
            </a:r>
            <a:r>
              <a:rPr lang="en-US" dirty="0"/>
              <a:t> plan </a:t>
            </a:r>
            <a:r>
              <a:rPr lang="en-US" dirty="0" smtClean="0"/>
              <a:t>yap</a:t>
            </a:r>
            <a:r>
              <a:rPr lang="tr-TR" dirty="0" err="1" smtClean="0"/>
              <a:t>mak</a:t>
            </a:r>
            <a:endParaRPr lang="en-US"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5FBE371B-5B38-406E-9861-981F0D52D0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9666" y="1904613"/>
            <a:ext cx="3824902" cy="353493"/>
          </a:xfrm>
        </p:spPr>
        <p:txBody>
          <a:bodyPr>
            <a:normAutofit lnSpcReduction="10000"/>
          </a:bodyPr>
          <a:lstStyle/>
          <a:p>
            <a:r>
              <a:rPr lang="tr-TR" dirty="0"/>
              <a:t>Yapılacaklar ve Yapılmayacaklar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A13A6FAF-CC37-40D8-96E5-3E5E1EAFC1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9855" y="2713000"/>
            <a:ext cx="1876352" cy="1448583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FF13D3AF-7D95-409E-BEBE-096F07B595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3031" y="4272825"/>
            <a:ext cx="766353" cy="580678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53B82195-A4BC-4BA7-80A3-BAB99581292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3994" y="3716104"/>
            <a:ext cx="1391801" cy="111344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xmlns="" id="{D43403D6-FD95-4F37-9427-02E1239B47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2111" y="4619157"/>
            <a:ext cx="2116864" cy="942882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Wie läuft ein Projekt ab? (1/2)"/>
          <p:cNvSpPr txBox="1">
            <a:spLocks noGrp="1"/>
          </p:cNvSpPr>
          <p:nvPr>
            <p:ph type="title"/>
          </p:nvPr>
        </p:nvSpPr>
        <p:spPr>
          <a:xfrm>
            <a:off x="719665" y="847854"/>
            <a:ext cx="8248841" cy="955361"/>
          </a:xfrm>
          <a:prstGeom prst="rect">
            <a:avLst/>
          </a:prstGeom>
        </p:spPr>
        <p:txBody>
          <a:bodyPr/>
          <a:lstStyle/>
          <a:p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proje</a:t>
            </a:r>
            <a:r>
              <a:rPr lang="en-US" dirty="0"/>
              <a:t> </a:t>
            </a:r>
            <a:r>
              <a:rPr lang="en-US" dirty="0" err="1"/>
              <a:t>nasıl</a:t>
            </a:r>
            <a:r>
              <a:rPr lang="en-US" dirty="0"/>
              <a:t> </a:t>
            </a:r>
            <a:r>
              <a:rPr lang="en-US" dirty="0" err="1"/>
              <a:t>çalışır</a:t>
            </a:r>
            <a:r>
              <a:rPr lang="en-US" dirty="0"/>
              <a:t>?</a:t>
            </a:r>
            <a:endParaRPr dirty="0"/>
          </a:p>
        </p:txBody>
      </p:sp>
      <p:sp>
        <p:nvSpPr>
          <p:cNvPr id="58" name="Initiierung und Projektstart…"/>
          <p:cNvSpPr txBox="1">
            <a:spLocks noGrp="1"/>
          </p:cNvSpPr>
          <p:nvPr>
            <p:ph type="body" idx="1"/>
          </p:nvPr>
        </p:nvSpPr>
        <p:spPr>
          <a:xfrm>
            <a:off x="719667" y="2718361"/>
            <a:ext cx="8248841" cy="3553129"/>
          </a:xfrm>
          <a:prstGeom prst="rect">
            <a:avLst/>
          </a:prstGeom>
        </p:spPr>
        <p:txBody>
          <a:bodyPr>
            <a:noAutofit/>
          </a:bodyPr>
          <a:lstStyle/>
          <a:p>
            <a:pPr marL="235284" indent="-235284" defTabSz="804672">
              <a:lnSpc>
                <a:spcPct val="100000"/>
              </a:lnSpc>
              <a:buSzPct val="100000"/>
              <a:buAutoNum type="arabicPeriod"/>
              <a:defRPr sz="1760" b="1"/>
            </a:pPr>
            <a:r>
              <a:rPr lang="de-DE" sz="1800" dirty="0" err="1"/>
              <a:t>Planlama</a:t>
            </a:r>
            <a:r>
              <a:rPr lang="de-DE" sz="1800" dirty="0"/>
              <a:t> </a:t>
            </a:r>
            <a:r>
              <a:rPr lang="de-DE" sz="1800" dirty="0" err="1"/>
              <a:t>ve</a:t>
            </a:r>
            <a:r>
              <a:rPr lang="de-DE" sz="1800" dirty="0"/>
              <a:t> </a:t>
            </a:r>
            <a:r>
              <a:rPr lang="de-DE" sz="1800" dirty="0" err="1" smtClean="0"/>
              <a:t>başlatma</a:t>
            </a:r>
            <a:endParaRPr lang="tr-TR" sz="1800" dirty="0" smtClean="0"/>
          </a:p>
          <a:p>
            <a:pPr marL="235284" indent="-235284" defTabSz="804672">
              <a:lnSpc>
                <a:spcPct val="100000"/>
              </a:lnSpc>
              <a:buSzPct val="100000"/>
              <a:buAutoNum type="arabicPeriod"/>
              <a:defRPr sz="1760" b="1"/>
            </a:pPr>
            <a:endParaRPr lang="de-DE" sz="1800" dirty="0"/>
          </a:p>
          <a:p>
            <a:pPr marL="511743" lvl="1" indent="-176463" defTabSz="804672">
              <a:lnSpc>
                <a:spcPct val="100000"/>
              </a:lnSpc>
              <a:buSzPct val="100000"/>
              <a:buChar char="•"/>
              <a:defRPr sz="1760"/>
            </a:pPr>
            <a:r>
              <a:rPr lang="en-US" sz="1400" dirty="0" err="1">
                <a:latin typeface="Yrsa" panose="020D0000000400000000" pitchFamily="34" charset="0"/>
              </a:rPr>
              <a:t>Gerçekçi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planlamayı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sağlamak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için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kesin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hedefler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tanımlayın</a:t>
            </a:r>
            <a:r>
              <a:rPr lang="en-US" sz="1400" dirty="0">
                <a:latin typeface="Yrsa" panose="020D0000000400000000" pitchFamily="34" charset="0"/>
              </a:rPr>
              <a:t>.</a:t>
            </a:r>
          </a:p>
          <a:p>
            <a:pPr marL="511743" lvl="1" indent="-176463" defTabSz="804672">
              <a:lnSpc>
                <a:spcPct val="100000"/>
              </a:lnSpc>
              <a:buSzPct val="100000"/>
              <a:buChar char="•"/>
              <a:defRPr sz="1760"/>
            </a:pPr>
            <a:endParaRPr lang="en-US" sz="1400" dirty="0">
              <a:latin typeface="Yrsa" panose="020D0000000400000000" pitchFamily="34" charset="0"/>
            </a:endParaRPr>
          </a:p>
          <a:p>
            <a:pPr marL="511743" lvl="1" indent="-176463" defTabSz="804672">
              <a:lnSpc>
                <a:spcPct val="100000"/>
              </a:lnSpc>
              <a:buSzPct val="100000"/>
              <a:buChar char="•"/>
              <a:defRPr sz="1760"/>
            </a:pPr>
            <a:r>
              <a:rPr lang="en-US" sz="1400" dirty="0" err="1">
                <a:latin typeface="Yrsa" panose="020D0000000400000000" pitchFamily="34" charset="0"/>
              </a:rPr>
              <a:t>Proje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hedefi</a:t>
            </a:r>
            <a:r>
              <a:rPr lang="en-US" sz="1400" dirty="0">
                <a:latin typeface="Yrsa" panose="020D0000000400000000" pitchFamily="34" charset="0"/>
              </a:rPr>
              <a:t>, </a:t>
            </a:r>
            <a:r>
              <a:rPr lang="en-US" sz="1400" dirty="0" err="1">
                <a:latin typeface="Yrsa" panose="020D0000000400000000" pitchFamily="34" charset="0"/>
              </a:rPr>
              <a:t>örneğin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bir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proje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atamasının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tasarımından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veya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proje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atamasının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kendisinden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kaynaklanabilir</a:t>
            </a:r>
            <a:r>
              <a:rPr lang="en-US" sz="1400" dirty="0">
                <a:latin typeface="Yrsa" panose="020D0000000400000000" pitchFamily="34" charset="0"/>
              </a:rPr>
              <a:t>.</a:t>
            </a:r>
          </a:p>
          <a:p>
            <a:pPr marL="511743" lvl="1" indent="-176463" defTabSz="804672">
              <a:lnSpc>
                <a:spcPct val="100000"/>
              </a:lnSpc>
              <a:buSzPct val="100000"/>
              <a:buChar char="•"/>
              <a:defRPr sz="1760"/>
            </a:pPr>
            <a:endParaRPr lang="en-US" sz="1400" dirty="0">
              <a:latin typeface="Yrsa" panose="020D0000000400000000" pitchFamily="34" charset="0"/>
            </a:endParaRPr>
          </a:p>
          <a:p>
            <a:pPr marL="511743" lvl="1" indent="-176463" defTabSz="804672">
              <a:lnSpc>
                <a:spcPct val="100000"/>
              </a:lnSpc>
              <a:buSzPct val="100000"/>
              <a:buChar char="•"/>
              <a:defRPr sz="1760"/>
            </a:pPr>
            <a:endParaRPr lang="en-US" sz="1400" dirty="0">
              <a:latin typeface="Yrsa" panose="020D0000000400000000" pitchFamily="34" charset="0"/>
            </a:endParaRPr>
          </a:p>
          <a:p>
            <a:pPr marL="511743" lvl="1" indent="-176463" defTabSz="804672">
              <a:lnSpc>
                <a:spcPct val="100000"/>
              </a:lnSpc>
              <a:buSzPct val="100000"/>
              <a:buChar char="•"/>
              <a:defRPr sz="1760"/>
            </a:pPr>
            <a:endParaRPr lang="en-US" sz="1400" dirty="0">
              <a:latin typeface="Yrsa" panose="020D0000000400000000" pitchFamily="34" charset="0"/>
            </a:endParaRPr>
          </a:p>
          <a:p>
            <a:pPr marL="511743" lvl="1" indent="-176463" defTabSz="804672">
              <a:lnSpc>
                <a:spcPct val="100000"/>
              </a:lnSpc>
              <a:buSzPct val="100000"/>
              <a:buChar char="•"/>
              <a:defRPr sz="1760"/>
            </a:pPr>
            <a:endParaRPr lang="en-US" sz="1400" dirty="0">
              <a:latin typeface="Yrsa" panose="020D0000000400000000" pitchFamily="34" charset="0"/>
            </a:endParaRPr>
          </a:p>
          <a:p>
            <a:pPr marL="511743" lvl="1" indent="-176463" defTabSz="804672">
              <a:lnSpc>
                <a:spcPct val="100000"/>
              </a:lnSpc>
              <a:buSzPct val="100000"/>
              <a:buChar char="•"/>
              <a:defRPr sz="1760"/>
            </a:pPr>
            <a:endParaRPr lang="en-US" sz="1400" dirty="0">
              <a:latin typeface="Yrsa" panose="020D0000000400000000" pitchFamily="34" charset="0"/>
            </a:endParaRPr>
          </a:p>
          <a:p>
            <a:pPr marL="511743" lvl="1" indent="-176463" defTabSz="804672">
              <a:lnSpc>
                <a:spcPct val="100000"/>
              </a:lnSpc>
              <a:buSzPct val="100000"/>
              <a:buChar char="•"/>
              <a:defRPr sz="1760"/>
            </a:pPr>
            <a:endParaRPr lang="en-US" sz="1400" dirty="0">
              <a:latin typeface="Yrsa" panose="020D0000000400000000" pitchFamily="34" charset="0"/>
            </a:endParaRPr>
          </a:p>
          <a:p>
            <a:pPr marL="511743" lvl="1" indent="-176463" defTabSz="804672">
              <a:lnSpc>
                <a:spcPct val="100000"/>
              </a:lnSpc>
              <a:buSzPct val="100000"/>
              <a:buChar char="•"/>
              <a:defRPr sz="1760"/>
            </a:pPr>
            <a:endParaRPr lang="en-US" sz="1400" dirty="0">
              <a:latin typeface="Yrsa" panose="020D0000000400000000" pitchFamily="34" charset="0"/>
            </a:endParaRPr>
          </a:p>
          <a:p>
            <a:pPr marL="511743" lvl="1" indent="-176463" defTabSz="804672">
              <a:lnSpc>
                <a:spcPct val="100000"/>
              </a:lnSpc>
              <a:buSzPct val="100000"/>
              <a:buChar char="•"/>
              <a:defRPr sz="1760"/>
            </a:pPr>
            <a:r>
              <a:rPr lang="en-US" sz="1400" dirty="0" err="1">
                <a:latin typeface="Yrsa" panose="020D0000000400000000" pitchFamily="34" charset="0"/>
              </a:rPr>
              <a:t>Bir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proje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planı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oryantasyon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işlevi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görür</a:t>
            </a:r>
            <a:r>
              <a:rPr lang="en-US" sz="1400" dirty="0">
                <a:latin typeface="Yrsa" panose="020D0000000400000000" pitchFamily="34" charset="0"/>
              </a:rPr>
              <a:t> (</a:t>
            </a:r>
            <a:r>
              <a:rPr lang="en-US" sz="1400" dirty="0" err="1">
                <a:latin typeface="Yrsa" panose="020D0000000400000000" pitchFamily="34" charset="0"/>
              </a:rPr>
              <a:t>örneğin</a:t>
            </a:r>
            <a:r>
              <a:rPr lang="en-US" sz="1400" dirty="0">
                <a:latin typeface="Yrsa" panose="020D0000000400000000" pitchFamily="34" charset="0"/>
              </a:rPr>
              <a:t>, </a:t>
            </a:r>
            <a:r>
              <a:rPr lang="en-US" sz="1400" dirty="0" err="1">
                <a:latin typeface="Yrsa" panose="020D0000000400000000" pitchFamily="34" charset="0"/>
              </a:rPr>
              <a:t>daha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sonra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için</a:t>
            </a:r>
            <a:r>
              <a:rPr lang="en-US" sz="1400" dirty="0">
                <a:latin typeface="Yrsa" panose="020D0000000400000000" pitchFamily="34" charset="0"/>
              </a:rPr>
              <a:t>: </a:t>
            </a:r>
            <a:r>
              <a:rPr lang="en-US" sz="1400" dirty="0" err="1">
                <a:latin typeface="Yrsa" panose="020D0000000400000000" pitchFamily="34" charset="0"/>
              </a:rPr>
              <a:t>Hangi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maliyetler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yapıldı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ve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neler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planlandı</a:t>
            </a:r>
            <a:r>
              <a:rPr lang="en-US" sz="1400" dirty="0">
                <a:latin typeface="Yrsa" panose="020D0000000400000000" pitchFamily="34" charset="0"/>
              </a:rPr>
              <a:t>?).</a:t>
            </a:r>
          </a:p>
          <a:p>
            <a:pPr marL="511743" lvl="1" indent="-176463" defTabSz="804672">
              <a:lnSpc>
                <a:spcPct val="100000"/>
              </a:lnSpc>
              <a:buSzPct val="100000"/>
              <a:buChar char="•"/>
              <a:defRPr sz="1760"/>
            </a:pPr>
            <a:endParaRPr lang="en-US" sz="1400" dirty="0">
              <a:latin typeface="Yrsa" panose="020D0000000400000000" pitchFamily="34" charset="0"/>
            </a:endParaRPr>
          </a:p>
          <a:p>
            <a:pPr marL="511743" lvl="1" indent="-176463" defTabSz="804672">
              <a:lnSpc>
                <a:spcPct val="100000"/>
              </a:lnSpc>
              <a:buSzPct val="100000"/>
              <a:buChar char="•"/>
              <a:defRPr sz="1760"/>
            </a:pPr>
            <a:r>
              <a:rPr lang="en-US" sz="1400" dirty="0" err="1">
                <a:latin typeface="Yrsa" panose="020D0000000400000000" pitchFamily="34" charset="0"/>
              </a:rPr>
              <a:t>Önceki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riskleri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tartmak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için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bir</a:t>
            </a:r>
            <a:r>
              <a:rPr lang="en-US" sz="1400" dirty="0">
                <a:latin typeface="Yrsa" panose="020D0000000400000000" pitchFamily="34" charset="0"/>
              </a:rPr>
              <a:t> SWOT </a:t>
            </a:r>
            <a:r>
              <a:rPr lang="en-US" sz="1400" dirty="0" err="1">
                <a:latin typeface="Yrsa" panose="020D0000000400000000" pitchFamily="34" charset="0"/>
              </a:rPr>
              <a:t>analizi</a:t>
            </a:r>
            <a:r>
              <a:rPr lang="en-US" sz="1400" dirty="0">
                <a:latin typeface="Yrsa" panose="020D0000000400000000" pitchFamily="34" charset="0"/>
              </a:rPr>
              <a:t> (</a:t>
            </a:r>
            <a:r>
              <a:rPr lang="en-US" sz="1400" dirty="0" err="1">
                <a:latin typeface="Yrsa" panose="020D0000000400000000" pitchFamily="34" charset="0"/>
              </a:rPr>
              <a:t>bkz</a:t>
            </a:r>
            <a:r>
              <a:rPr lang="en-US" sz="1400" dirty="0">
                <a:latin typeface="Yrsa" panose="020D0000000400000000" pitchFamily="34" charset="0"/>
              </a:rPr>
              <a:t>. </a:t>
            </a:r>
            <a:r>
              <a:rPr lang="en-US" sz="1400" dirty="0" err="1">
                <a:latin typeface="Yrsa" panose="020D0000000400000000" pitchFamily="34" charset="0"/>
              </a:rPr>
              <a:t>Araçlar</a:t>
            </a:r>
            <a:r>
              <a:rPr lang="en-US" sz="1400" dirty="0">
                <a:latin typeface="Yrsa" panose="020D0000000400000000" pitchFamily="34" charset="0"/>
              </a:rPr>
              <a:t>) </a:t>
            </a:r>
            <a:r>
              <a:rPr lang="en-US" sz="1400" dirty="0" err="1">
                <a:latin typeface="Yrsa" panose="020D0000000400000000" pitchFamily="34" charset="0"/>
              </a:rPr>
              <a:t>faydalı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olabilir</a:t>
            </a:r>
            <a:r>
              <a:rPr lang="en-US" sz="1400" dirty="0">
                <a:latin typeface="Yrsa" panose="020D0000000400000000" pitchFamily="34" charset="0"/>
              </a:rPr>
              <a:t>.</a:t>
            </a:r>
            <a:endParaRPr lang="de-DE" sz="1400" dirty="0">
              <a:latin typeface="Yrsa" panose="020D0000000400000000" pitchFamily="34" charset="0"/>
            </a:endParaRPr>
          </a:p>
          <a:p>
            <a:pPr marL="335280" lvl="1" indent="0" defTabSz="804672">
              <a:lnSpc>
                <a:spcPct val="100000"/>
              </a:lnSpc>
              <a:buSzPct val="100000"/>
              <a:defRPr sz="1760"/>
            </a:pPr>
            <a:endParaRPr lang="de-DE" sz="1400" dirty="0">
              <a:latin typeface="Yrsa" panose="020D0000000400000000" pitchFamily="34" charset="0"/>
            </a:endParaRPr>
          </a:p>
          <a:p>
            <a:pPr marL="335280" lvl="1" indent="0" defTabSz="804672">
              <a:lnSpc>
                <a:spcPct val="100000"/>
              </a:lnSpc>
              <a:buSzPct val="100000"/>
              <a:defRPr sz="1760"/>
            </a:pPr>
            <a:endParaRPr lang="de-DE" sz="1400" dirty="0">
              <a:latin typeface="Yrsa" panose="020D0000000400000000" pitchFamily="34" charset="0"/>
            </a:endParaRPr>
          </a:p>
          <a:p>
            <a:pPr marL="235284" lvl="1" indent="-235284" defTabSz="804672">
              <a:lnSpc>
                <a:spcPct val="100000"/>
              </a:lnSpc>
              <a:buSzPct val="100000"/>
              <a:buAutoNum type="arabicPeriod" startAt="2"/>
              <a:defRPr sz="1760" b="1"/>
            </a:pPr>
            <a:r>
              <a:rPr lang="de-DE" sz="1800" dirty="0" err="1">
                <a:latin typeface="Yrsa" panose="020D0000000400000000" pitchFamily="34" charset="0"/>
              </a:rPr>
              <a:t>Proje</a:t>
            </a:r>
            <a:r>
              <a:rPr lang="de-DE" sz="1800" dirty="0">
                <a:latin typeface="Yrsa" panose="020D0000000400000000" pitchFamily="34" charset="0"/>
              </a:rPr>
              <a:t> </a:t>
            </a:r>
            <a:r>
              <a:rPr lang="de-DE" sz="1800" dirty="0" err="1" smtClean="0">
                <a:latin typeface="Yrsa" panose="020D0000000400000000" pitchFamily="34" charset="0"/>
              </a:rPr>
              <a:t>lansmanı</a:t>
            </a:r>
            <a:endParaRPr lang="tr-TR" sz="1800" dirty="0" smtClean="0">
              <a:latin typeface="Yrsa" panose="020D0000000400000000" pitchFamily="34" charset="0"/>
            </a:endParaRPr>
          </a:p>
          <a:p>
            <a:pPr marL="235284" lvl="1" indent="-235284" defTabSz="804672">
              <a:lnSpc>
                <a:spcPct val="100000"/>
              </a:lnSpc>
              <a:buSzPct val="100000"/>
              <a:buAutoNum type="arabicPeriod" startAt="2"/>
              <a:defRPr sz="1760" b="1"/>
            </a:pPr>
            <a:endParaRPr lang="de-DE" sz="1800" dirty="0">
              <a:latin typeface="Yrsa" panose="020D0000000400000000" pitchFamily="34" charset="0"/>
            </a:endParaRPr>
          </a:p>
          <a:p>
            <a:pPr marL="511743" lvl="1" indent="-176463" defTabSz="804672">
              <a:lnSpc>
                <a:spcPct val="100000"/>
              </a:lnSpc>
              <a:buSzPct val="100000"/>
              <a:buChar char="•"/>
              <a:defRPr sz="1760"/>
            </a:pPr>
            <a:r>
              <a:rPr lang="en-US" sz="1400" dirty="0" err="1">
                <a:latin typeface="Yrsa" panose="020D0000000400000000" pitchFamily="34" charset="0"/>
              </a:rPr>
              <a:t>Bir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başlangıç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toplantısı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düzenleyin</a:t>
            </a:r>
            <a:r>
              <a:rPr lang="en-US" sz="1400" dirty="0">
                <a:latin typeface="Yrsa" panose="020D0000000400000000" pitchFamily="34" charset="0"/>
              </a:rPr>
              <a:t> (</a:t>
            </a:r>
            <a:r>
              <a:rPr lang="en-US" sz="1400" dirty="0" err="1">
                <a:latin typeface="Yrsa" panose="020D0000000400000000" pitchFamily="34" charset="0"/>
              </a:rPr>
              <a:t>tüm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proje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katılımcıları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ile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kolaylaştırılmış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 smtClean="0">
                <a:latin typeface="Yrsa" panose="020D0000000400000000" pitchFamily="34" charset="0"/>
              </a:rPr>
              <a:t>çalıştay</a:t>
            </a:r>
            <a:r>
              <a:rPr lang="tr-TR" sz="1400" dirty="0" smtClean="0">
                <a:latin typeface="Yrsa" panose="020D0000000400000000" pitchFamily="34" charset="0"/>
              </a:rPr>
              <a:t>ı</a:t>
            </a:r>
            <a:r>
              <a:rPr lang="en-US" sz="1400" dirty="0" smtClean="0">
                <a:latin typeface="Yrsa" panose="020D0000000400000000" pitchFamily="34" charset="0"/>
              </a:rPr>
              <a:t>).</a:t>
            </a:r>
            <a:endParaRPr lang="de-DE" sz="1400" dirty="0">
              <a:latin typeface="Yrsa" panose="020D0000000400000000" pitchFamily="34" charset="0"/>
            </a:endParaRPr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8B48F45C-AF0E-43B7-970F-F674C79C031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Short </a:t>
            </a:r>
            <a:r>
              <a:rPr lang="de-DE" dirty="0" err="1"/>
              <a:t>overview</a:t>
            </a:r>
            <a:endParaRPr lang="de-DE" dirty="0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Wie läuft ein Projekt ab? (2/2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proje</a:t>
            </a:r>
            <a:r>
              <a:rPr lang="en-US" dirty="0"/>
              <a:t> </a:t>
            </a:r>
            <a:r>
              <a:rPr lang="en-US" dirty="0" err="1"/>
              <a:t>nasıl</a:t>
            </a:r>
            <a:r>
              <a:rPr lang="en-US" dirty="0"/>
              <a:t> </a:t>
            </a:r>
            <a:r>
              <a:rPr lang="en-US" dirty="0" err="1"/>
              <a:t>çalışır</a:t>
            </a:r>
            <a:r>
              <a:rPr lang="en-US" dirty="0"/>
              <a:t>?</a:t>
            </a:r>
            <a:endParaRPr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DD56BB1B-3DC1-4A4B-823B-0482A5BF3F7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de-DE" dirty="0" err="1"/>
              <a:t>Kısa</a:t>
            </a:r>
            <a:r>
              <a:rPr lang="de-DE" dirty="0"/>
              <a:t> </a:t>
            </a:r>
            <a:r>
              <a:rPr lang="de-DE" dirty="0" err="1"/>
              <a:t>genel</a:t>
            </a:r>
            <a:r>
              <a:rPr lang="de-DE" dirty="0"/>
              <a:t> </a:t>
            </a:r>
            <a:r>
              <a:rPr lang="de-DE" dirty="0" err="1"/>
              <a:t>bakış</a:t>
            </a:r>
            <a:endParaRPr lang="de-DE" dirty="0"/>
          </a:p>
        </p:txBody>
      </p:sp>
      <p:sp>
        <p:nvSpPr>
          <p:cNvPr id="62" name="Überwachung und Steuerung…"/>
          <p:cNvSpPr txBox="1">
            <a:spLocks noGrp="1"/>
          </p:cNvSpPr>
          <p:nvPr>
            <p:ph type="body" idx="1"/>
          </p:nvPr>
        </p:nvSpPr>
        <p:spPr>
          <a:xfrm>
            <a:off x="719667" y="2718361"/>
            <a:ext cx="8248841" cy="360728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32610" lvl="1" indent="-232610" defTabSz="795527">
              <a:lnSpc>
                <a:spcPct val="100000"/>
              </a:lnSpc>
              <a:buSzPct val="100000"/>
              <a:buAutoNum type="arabicPeriod" startAt="3"/>
              <a:defRPr sz="1740" b="1"/>
            </a:pPr>
            <a:r>
              <a:rPr lang="en-US" sz="1800" dirty="0" err="1">
                <a:latin typeface="Yrsa" panose="020D0000000400000000" pitchFamily="34" charset="0"/>
              </a:rPr>
              <a:t>Proje</a:t>
            </a:r>
            <a:r>
              <a:rPr lang="en-US" sz="1800" dirty="0">
                <a:latin typeface="Yrsa" panose="020D0000000400000000" pitchFamily="34" charset="0"/>
              </a:rPr>
              <a:t> </a:t>
            </a:r>
            <a:r>
              <a:rPr lang="en-US" sz="1800" dirty="0" err="1">
                <a:latin typeface="Yrsa" panose="020D0000000400000000" pitchFamily="34" charset="0"/>
              </a:rPr>
              <a:t>uygulama</a:t>
            </a:r>
            <a:r>
              <a:rPr lang="en-US" sz="1800" dirty="0">
                <a:latin typeface="Yrsa" panose="020D0000000400000000" pitchFamily="34" charset="0"/>
              </a:rPr>
              <a:t>, </a:t>
            </a:r>
            <a:r>
              <a:rPr lang="en-US" sz="1800" dirty="0" err="1">
                <a:latin typeface="Yrsa" panose="020D0000000400000000" pitchFamily="34" charset="0"/>
              </a:rPr>
              <a:t>izleme</a:t>
            </a:r>
            <a:r>
              <a:rPr lang="en-US" sz="1800" dirty="0">
                <a:latin typeface="Yrsa" panose="020D0000000400000000" pitchFamily="34" charset="0"/>
              </a:rPr>
              <a:t> </a:t>
            </a:r>
            <a:r>
              <a:rPr lang="en-US" sz="1800" dirty="0" err="1">
                <a:latin typeface="Yrsa" panose="020D0000000400000000" pitchFamily="34" charset="0"/>
              </a:rPr>
              <a:t>ve</a:t>
            </a:r>
            <a:r>
              <a:rPr lang="en-US" sz="1800" dirty="0">
                <a:latin typeface="Yrsa" panose="020D0000000400000000" pitchFamily="34" charset="0"/>
              </a:rPr>
              <a:t> </a:t>
            </a:r>
            <a:r>
              <a:rPr lang="en-US" sz="1800" dirty="0" smtClean="0">
                <a:latin typeface="Yrsa" panose="020D0000000400000000" pitchFamily="34" charset="0"/>
              </a:rPr>
              <a:t>control</a:t>
            </a:r>
            <a:endParaRPr lang="tr-TR" sz="1800" dirty="0" smtClean="0">
              <a:latin typeface="Yrsa" panose="020D0000000400000000" pitchFamily="34" charset="0"/>
            </a:endParaRPr>
          </a:p>
          <a:p>
            <a:pPr lvl="1" indent="0" defTabSz="795527">
              <a:lnSpc>
                <a:spcPct val="100000"/>
              </a:lnSpc>
              <a:buSzPct val="100000"/>
              <a:defRPr sz="1740" b="1"/>
            </a:pPr>
            <a:endParaRPr sz="1900" dirty="0">
              <a:latin typeface="Yrsa" panose="020D0000000400000000" pitchFamily="34" charset="0"/>
            </a:endParaRPr>
          </a:p>
          <a:p>
            <a:pPr marL="505927" lvl="1" indent="-174457" defTabSz="795527">
              <a:lnSpc>
                <a:spcPct val="100000"/>
              </a:lnSpc>
              <a:buSzPct val="100000"/>
              <a:buFontTx/>
              <a:buChar char="•"/>
              <a:defRPr sz="1740"/>
            </a:pPr>
            <a:r>
              <a:rPr lang="en-US" sz="1400" dirty="0" err="1">
                <a:latin typeface="Yrsa" panose="020D0000000400000000" pitchFamily="34" charset="0"/>
              </a:rPr>
              <a:t>Sorumlulukların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ve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görev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paketlerinin</a:t>
            </a:r>
            <a:r>
              <a:rPr lang="en-US" sz="1400" dirty="0">
                <a:latin typeface="Yrsa" panose="020D0000000400000000" pitchFamily="34" charset="0"/>
              </a:rPr>
              <a:t> net </a:t>
            </a:r>
            <a:r>
              <a:rPr lang="en-US" sz="1400" dirty="0" err="1">
                <a:latin typeface="Yrsa" panose="020D0000000400000000" pitchFamily="34" charset="0"/>
              </a:rPr>
              <a:t>tanımı</a:t>
            </a:r>
            <a:r>
              <a:rPr lang="en-US" sz="1400" dirty="0">
                <a:latin typeface="Yrsa" panose="020D0000000400000000" pitchFamily="34" charset="0"/>
              </a:rPr>
              <a:t>.</a:t>
            </a:r>
          </a:p>
          <a:p>
            <a:pPr marL="505927" lvl="1" indent="-174457" defTabSz="795527">
              <a:lnSpc>
                <a:spcPct val="100000"/>
              </a:lnSpc>
              <a:buSzPct val="100000"/>
              <a:buFontTx/>
              <a:buChar char="•"/>
              <a:defRPr sz="1740"/>
            </a:pPr>
            <a:endParaRPr lang="en-US" sz="1400" dirty="0">
              <a:latin typeface="Yrsa" panose="020D0000000400000000" pitchFamily="34" charset="0"/>
            </a:endParaRPr>
          </a:p>
          <a:p>
            <a:pPr marL="505927" lvl="1" indent="-174457" defTabSz="795527">
              <a:lnSpc>
                <a:spcPct val="100000"/>
              </a:lnSpc>
              <a:buSzPct val="100000"/>
              <a:buFontTx/>
              <a:buChar char="•"/>
              <a:defRPr sz="1740"/>
            </a:pPr>
            <a:r>
              <a:rPr lang="en-US" sz="1400" dirty="0">
                <a:latin typeface="Yrsa" panose="020D0000000400000000" pitchFamily="34" charset="0"/>
              </a:rPr>
              <a:t>Son </a:t>
            </a:r>
            <a:r>
              <a:rPr lang="en-US" sz="1400" dirty="0" err="1">
                <a:latin typeface="Yrsa" panose="020D0000000400000000" pitchFamily="34" charset="0"/>
              </a:rPr>
              <a:t>teslim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tarihlerinin</a:t>
            </a:r>
            <a:r>
              <a:rPr lang="en-US" sz="1400" dirty="0">
                <a:latin typeface="Yrsa" panose="020D0000000400000000" pitchFamily="34" charset="0"/>
              </a:rPr>
              <a:t>, </a:t>
            </a:r>
            <a:r>
              <a:rPr lang="en-US" sz="1400" dirty="0" err="1">
                <a:latin typeface="Yrsa" panose="020D0000000400000000" pitchFamily="34" charset="0"/>
              </a:rPr>
              <a:t>içeriğin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ve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maliyetlerin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ilerlemesinin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düzenli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kontrolü</a:t>
            </a:r>
            <a:r>
              <a:rPr lang="en-US" sz="1400" dirty="0">
                <a:latin typeface="Yrsa" panose="020D0000000400000000" pitchFamily="34" charset="0"/>
              </a:rPr>
              <a:t> (</a:t>
            </a:r>
            <a:r>
              <a:rPr lang="en-US" sz="1400" dirty="0" err="1">
                <a:latin typeface="Yrsa" panose="020D0000000400000000" pitchFamily="34" charset="0"/>
              </a:rPr>
              <a:t>Pazartesi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gibi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proje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yönetimi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araçları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yardımcı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olabilir</a:t>
            </a:r>
            <a:r>
              <a:rPr lang="en-US" sz="1400" dirty="0">
                <a:latin typeface="Yrsa" panose="020D0000000400000000" pitchFamily="34" charset="0"/>
              </a:rPr>
              <a:t>).</a:t>
            </a:r>
          </a:p>
          <a:p>
            <a:pPr marL="505927" lvl="1" indent="-174457" defTabSz="795527">
              <a:lnSpc>
                <a:spcPct val="100000"/>
              </a:lnSpc>
              <a:buSzPct val="100000"/>
              <a:buFontTx/>
              <a:buChar char="•"/>
              <a:defRPr sz="1740"/>
            </a:pPr>
            <a:endParaRPr lang="en-US" sz="1400" dirty="0">
              <a:latin typeface="Yrsa" panose="020D0000000400000000" pitchFamily="34" charset="0"/>
            </a:endParaRPr>
          </a:p>
          <a:p>
            <a:pPr marL="505927" lvl="1" indent="-174457" defTabSz="795527">
              <a:lnSpc>
                <a:spcPct val="100000"/>
              </a:lnSpc>
              <a:buSzPct val="100000"/>
              <a:buFontTx/>
              <a:buChar char="•"/>
              <a:defRPr sz="1740"/>
            </a:pPr>
            <a:endParaRPr lang="en-US" sz="1400" dirty="0">
              <a:latin typeface="Yrsa" panose="020D0000000400000000" pitchFamily="34" charset="0"/>
            </a:endParaRPr>
          </a:p>
          <a:p>
            <a:pPr marL="505927" lvl="1" indent="-174457" defTabSz="795527">
              <a:lnSpc>
                <a:spcPct val="100000"/>
              </a:lnSpc>
              <a:buSzPct val="100000"/>
              <a:buFontTx/>
              <a:buChar char="•"/>
              <a:defRPr sz="1740"/>
            </a:pPr>
            <a:endParaRPr lang="en-US" sz="1400" dirty="0">
              <a:latin typeface="Yrsa" panose="020D0000000400000000" pitchFamily="34" charset="0"/>
            </a:endParaRPr>
          </a:p>
          <a:p>
            <a:pPr marL="505927" lvl="1" indent="-174457" defTabSz="795527">
              <a:lnSpc>
                <a:spcPct val="100000"/>
              </a:lnSpc>
              <a:buSzPct val="100000"/>
              <a:buFontTx/>
              <a:buChar char="•"/>
              <a:defRPr sz="1740"/>
            </a:pPr>
            <a:endParaRPr lang="en-US" sz="1400" dirty="0">
              <a:latin typeface="Yrsa" panose="020D0000000400000000" pitchFamily="34" charset="0"/>
            </a:endParaRPr>
          </a:p>
          <a:p>
            <a:pPr marL="505927" lvl="1" indent="-174457" defTabSz="795527">
              <a:lnSpc>
                <a:spcPct val="100000"/>
              </a:lnSpc>
              <a:buSzPct val="100000"/>
              <a:buFontTx/>
              <a:buChar char="•"/>
              <a:defRPr sz="1740"/>
            </a:pPr>
            <a:endParaRPr lang="en-US" sz="1400" dirty="0">
              <a:latin typeface="Yrsa" panose="020D0000000400000000" pitchFamily="34" charset="0"/>
            </a:endParaRPr>
          </a:p>
          <a:p>
            <a:pPr marL="505927" lvl="1" indent="-174457" defTabSz="795527">
              <a:lnSpc>
                <a:spcPct val="100000"/>
              </a:lnSpc>
              <a:buSzPct val="100000"/>
              <a:buFontTx/>
              <a:buChar char="•"/>
              <a:defRPr sz="1740"/>
            </a:pPr>
            <a:endParaRPr lang="en-US" sz="1400" dirty="0">
              <a:latin typeface="Yrsa" panose="020D0000000400000000" pitchFamily="34" charset="0"/>
            </a:endParaRPr>
          </a:p>
          <a:p>
            <a:pPr marL="505927" lvl="1" indent="-174457" defTabSz="795527">
              <a:lnSpc>
                <a:spcPct val="100000"/>
              </a:lnSpc>
              <a:buSzPct val="100000"/>
              <a:buFontTx/>
              <a:buChar char="•"/>
              <a:defRPr sz="1740"/>
            </a:pPr>
            <a:endParaRPr lang="en-US" sz="1400" dirty="0">
              <a:latin typeface="Yrsa" panose="020D0000000400000000" pitchFamily="34" charset="0"/>
            </a:endParaRPr>
          </a:p>
          <a:p>
            <a:pPr marL="505927" lvl="1" indent="-174457" defTabSz="795527">
              <a:lnSpc>
                <a:spcPct val="100000"/>
              </a:lnSpc>
              <a:buSzPct val="100000"/>
              <a:buFontTx/>
              <a:buChar char="•"/>
              <a:defRPr sz="1740"/>
            </a:pPr>
            <a:r>
              <a:rPr lang="en-US" sz="1400" dirty="0" err="1">
                <a:latin typeface="Yrsa" panose="020D0000000400000000" pitchFamily="34" charset="0"/>
              </a:rPr>
              <a:t>İstenen</a:t>
            </a:r>
            <a:r>
              <a:rPr lang="en-US" sz="1400" dirty="0">
                <a:latin typeface="Yrsa" panose="020D0000000400000000" pitchFamily="34" charset="0"/>
              </a:rPr>
              <a:t> (</a:t>
            </a:r>
            <a:r>
              <a:rPr lang="en-US" sz="1400" dirty="0" err="1">
                <a:latin typeface="Yrsa" panose="020D0000000400000000" pitchFamily="34" charset="0"/>
              </a:rPr>
              <a:t>hedef</a:t>
            </a:r>
            <a:r>
              <a:rPr lang="en-US" sz="1400" dirty="0">
                <a:latin typeface="Yrsa" panose="020D0000000400000000" pitchFamily="34" charset="0"/>
              </a:rPr>
              <a:t>) </a:t>
            </a:r>
            <a:r>
              <a:rPr lang="en-US" sz="1400" dirty="0" err="1">
                <a:latin typeface="Yrsa" panose="020D0000000400000000" pitchFamily="34" charset="0"/>
              </a:rPr>
              <a:t>ve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mevcut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proje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durumunun</a:t>
            </a:r>
            <a:r>
              <a:rPr lang="en-US" sz="1400" dirty="0">
                <a:latin typeface="Yrsa" panose="020D0000000400000000" pitchFamily="34" charset="0"/>
              </a:rPr>
              <a:t> (</a:t>
            </a:r>
            <a:r>
              <a:rPr lang="en-US" sz="1400" dirty="0" err="1">
                <a:latin typeface="Yrsa" panose="020D0000000400000000" pitchFamily="34" charset="0"/>
              </a:rPr>
              <a:t>fiili</a:t>
            </a:r>
            <a:r>
              <a:rPr lang="en-US" sz="1400" dirty="0">
                <a:latin typeface="Yrsa" panose="020D0000000400000000" pitchFamily="34" charset="0"/>
              </a:rPr>
              <a:t> durum) </a:t>
            </a:r>
            <a:r>
              <a:rPr lang="en-US" sz="1400" dirty="0" err="1">
                <a:latin typeface="Yrsa" panose="020D0000000400000000" pitchFamily="34" charset="0"/>
              </a:rPr>
              <a:t>karşılaştırılması</a:t>
            </a:r>
            <a:r>
              <a:rPr lang="en-US" sz="1400" dirty="0">
                <a:latin typeface="Yrsa" panose="020D0000000400000000" pitchFamily="34" charset="0"/>
              </a:rPr>
              <a:t>.</a:t>
            </a:r>
          </a:p>
          <a:p>
            <a:pPr marL="505927" lvl="1" indent="-174457" defTabSz="795527">
              <a:lnSpc>
                <a:spcPct val="100000"/>
              </a:lnSpc>
              <a:buSzPct val="100000"/>
              <a:buFontTx/>
              <a:buChar char="•"/>
              <a:defRPr sz="1740"/>
            </a:pPr>
            <a:endParaRPr lang="en-US" sz="1400" dirty="0">
              <a:latin typeface="Yrsa" panose="020D0000000400000000" pitchFamily="34" charset="0"/>
            </a:endParaRPr>
          </a:p>
          <a:p>
            <a:pPr marL="505927" lvl="1" indent="-174457" defTabSz="795527">
              <a:lnSpc>
                <a:spcPct val="100000"/>
              </a:lnSpc>
              <a:buSzPct val="100000"/>
              <a:buFontTx/>
              <a:buChar char="•"/>
              <a:defRPr sz="1740"/>
            </a:pPr>
            <a:r>
              <a:rPr lang="en-US" sz="1400" dirty="0" err="1">
                <a:latin typeface="Yrsa" panose="020D0000000400000000" pitchFamily="34" charset="0"/>
              </a:rPr>
              <a:t>Plandan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sapma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durumunda</a:t>
            </a:r>
            <a:r>
              <a:rPr lang="en-US" sz="1400" dirty="0">
                <a:latin typeface="Yrsa" panose="020D0000000400000000" pitchFamily="34" charset="0"/>
              </a:rPr>
              <a:t>, </a:t>
            </a:r>
            <a:r>
              <a:rPr lang="en-US" sz="1400" dirty="0" err="1">
                <a:latin typeface="Yrsa" panose="020D0000000400000000" pitchFamily="34" charset="0"/>
              </a:rPr>
              <a:t>nedenleri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araştırın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ve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düzeltici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önlemleri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başlatın</a:t>
            </a:r>
            <a:r>
              <a:rPr lang="en-US" sz="1400" dirty="0">
                <a:latin typeface="Yrsa" panose="020D0000000400000000" pitchFamily="34" charset="0"/>
              </a:rPr>
              <a:t>.</a:t>
            </a:r>
            <a:endParaRPr lang="en-US" sz="1400" dirty="0">
              <a:latin typeface="Yrsa" panose="020D0000000400000000" pitchFamily="34" charset="0"/>
            </a:endParaRPr>
          </a:p>
          <a:p>
            <a:pPr marL="505927" lvl="1" indent="-174457" defTabSz="795527">
              <a:lnSpc>
                <a:spcPct val="100000"/>
              </a:lnSpc>
              <a:buSzPct val="100000"/>
              <a:buChar char="•"/>
              <a:defRPr sz="1740"/>
            </a:pPr>
            <a:endParaRPr lang="en-US" sz="1400" dirty="0">
              <a:latin typeface="Yrsa" panose="020D0000000400000000" pitchFamily="34" charset="0"/>
            </a:endParaRPr>
          </a:p>
          <a:p>
            <a:pPr marL="505927" lvl="1" indent="-174457" defTabSz="795527">
              <a:lnSpc>
                <a:spcPct val="100000"/>
              </a:lnSpc>
              <a:buSzPct val="100000"/>
              <a:buChar char="•"/>
              <a:defRPr sz="1740"/>
            </a:pPr>
            <a:endParaRPr lang="tr-TR" sz="1900" dirty="0" smtClean="0">
              <a:latin typeface="Yrsa" panose="020D0000000400000000" pitchFamily="34" charset="0"/>
            </a:endParaRPr>
          </a:p>
          <a:p>
            <a:pPr marL="505927" lvl="1" indent="-174457" defTabSz="795527">
              <a:lnSpc>
                <a:spcPct val="100000"/>
              </a:lnSpc>
              <a:buSzPct val="100000"/>
              <a:buChar char="•"/>
              <a:defRPr sz="1740"/>
            </a:pPr>
            <a:endParaRPr sz="1900" dirty="0">
              <a:latin typeface="Yrsa" panose="020D0000000400000000" pitchFamily="34" charset="0"/>
            </a:endParaRPr>
          </a:p>
          <a:p>
            <a:pPr marL="232610" lvl="1" indent="-232610" defTabSz="795527">
              <a:lnSpc>
                <a:spcPct val="100000"/>
              </a:lnSpc>
              <a:buSzPct val="100000"/>
              <a:buAutoNum type="arabicPeriod" startAt="4"/>
              <a:defRPr sz="1740" b="1"/>
            </a:pPr>
            <a:r>
              <a:rPr lang="de-DE" sz="1800" dirty="0" err="1">
                <a:latin typeface="Yrsa" panose="020D0000000400000000" pitchFamily="34" charset="0"/>
              </a:rPr>
              <a:t>Proje</a:t>
            </a:r>
            <a:r>
              <a:rPr lang="de-DE" sz="1800" dirty="0">
                <a:latin typeface="Yrsa" panose="020D0000000400000000" pitchFamily="34" charset="0"/>
              </a:rPr>
              <a:t> </a:t>
            </a:r>
            <a:r>
              <a:rPr lang="de-DE" sz="1800" dirty="0" err="1">
                <a:latin typeface="Yrsa" panose="020D0000000400000000" pitchFamily="34" charset="0"/>
              </a:rPr>
              <a:t>tamamlama</a:t>
            </a:r>
            <a:endParaRPr lang="de-DE" sz="1900" dirty="0">
              <a:latin typeface="Yrsa" panose="020D0000000400000000" pitchFamily="34" charset="0"/>
            </a:endParaRPr>
          </a:p>
          <a:p>
            <a:pPr lvl="1" indent="0" defTabSz="795527">
              <a:lnSpc>
                <a:spcPct val="100000"/>
              </a:lnSpc>
              <a:buSzPct val="100000"/>
              <a:defRPr sz="1740" b="1"/>
            </a:pPr>
            <a:endParaRPr lang="de-DE" sz="1900" dirty="0">
              <a:latin typeface="Yrsa" panose="020D0000000400000000" pitchFamily="34" charset="0"/>
            </a:endParaRPr>
          </a:p>
          <a:p>
            <a:pPr marL="505927" lvl="1" indent="-174457" defTabSz="795527">
              <a:lnSpc>
                <a:spcPct val="100000"/>
              </a:lnSpc>
              <a:buSzPct val="100000"/>
              <a:buChar char="•"/>
              <a:defRPr sz="1740"/>
            </a:pPr>
            <a:r>
              <a:rPr lang="en-US" sz="1400" dirty="0" err="1">
                <a:latin typeface="Yrsa" panose="020D0000000400000000" pitchFamily="34" charset="0"/>
              </a:rPr>
              <a:t>Proje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tamamlama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raporunun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hazırlanması</a:t>
            </a:r>
            <a:r>
              <a:rPr lang="en-US" sz="1400" dirty="0">
                <a:latin typeface="Yrsa" panose="020D0000000400000000" pitchFamily="34" charset="0"/>
              </a:rPr>
              <a:t>.</a:t>
            </a:r>
          </a:p>
          <a:p>
            <a:pPr marL="505927" lvl="1" indent="-174457" defTabSz="795527">
              <a:lnSpc>
                <a:spcPct val="100000"/>
              </a:lnSpc>
              <a:buSzPct val="100000"/>
              <a:buChar char="•"/>
              <a:defRPr sz="1740"/>
            </a:pPr>
            <a:endParaRPr lang="en-US" sz="1400" dirty="0">
              <a:latin typeface="Yrsa" panose="020D0000000400000000" pitchFamily="34" charset="0"/>
            </a:endParaRPr>
          </a:p>
          <a:p>
            <a:pPr marL="505927" lvl="1" indent="-174457" defTabSz="795527">
              <a:lnSpc>
                <a:spcPct val="100000"/>
              </a:lnSpc>
              <a:buSzPct val="100000"/>
              <a:buChar char="•"/>
              <a:defRPr sz="1740"/>
            </a:pPr>
            <a:r>
              <a:rPr lang="en-US" sz="1400" dirty="0" err="1">
                <a:latin typeface="Yrsa" panose="020D0000000400000000" pitchFamily="34" charset="0"/>
              </a:rPr>
              <a:t>Bir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sonraki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proje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için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deneyim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değerlerinin</a:t>
            </a:r>
            <a:r>
              <a:rPr lang="en-US" sz="1400" dirty="0">
                <a:latin typeface="Yrsa" panose="020D0000000400000000" pitchFamily="34" charset="0"/>
              </a:rPr>
              <a:t> (</a:t>
            </a:r>
            <a:r>
              <a:rPr lang="en-US" sz="1400" dirty="0" err="1">
                <a:latin typeface="Yrsa" panose="020D0000000400000000" pitchFamily="34" charset="0"/>
              </a:rPr>
              <a:t>öğrenilen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dersler</a:t>
            </a:r>
            <a:r>
              <a:rPr lang="en-US" sz="1400" dirty="0">
                <a:latin typeface="Yrsa" panose="020D0000000400000000" pitchFamily="34" charset="0"/>
              </a:rPr>
              <a:t>) </a:t>
            </a:r>
            <a:r>
              <a:rPr lang="en-US" sz="1400" dirty="0" err="1">
                <a:latin typeface="Yrsa" panose="020D0000000400000000" pitchFamily="34" charset="0"/>
              </a:rPr>
              <a:t>belgelenmesi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ve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güvence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altına</a:t>
            </a:r>
            <a:r>
              <a:rPr lang="en-US" sz="1400" dirty="0">
                <a:latin typeface="Yrsa" panose="020D0000000400000000" pitchFamily="34" charset="0"/>
              </a:rPr>
              <a:t> </a:t>
            </a:r>
            <a:r>
              <a:rPr lang="en-US" sz="1400" dirty="0" err="1">
                <a:latin typeface="Yrsa" panose="020D0000000400000000" pitchFamily="34" charset="0"/>
              </a:rPr>
              <a:t>alınması</a:t>
            </a:r>
            <a:r>
              <a:rPr lang="en-US" sz="1400" dirty="0">
                <a:latin typeface="Yrsa" panose="020D0000000400000000" pitchFamily="34" charset="0"/>
              </a:rPr>
              <a:t>.</a:t>
            </a:r>
            <a:endParaRPr lang="en-US" sz="1400" dirty="0">
              <a:latin typeface="Yrsa" panose="020D0000000400000000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xmlns="" id="{4EDC652E-714B-4775-90BF-1812F6A0EC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8506" y="1095601"/>
            <a:ext cx="2557076" cy="162276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Folgende Tools können euch unterstützen:"/>
          <p:cNvSpPr txBox="1">
            <a:spLocks noGrp="1"/>
          </p:cNvSpPr>
          <p:nvPr>
            <p:ph type="title"/>
          </p:nvPr>
        </p:nvSpPr>
        <p:spPr>
          <a:xfrm>
            <a:off x="719665" y="847854"/>
            <a:ext cx="8248841" cy="955361"/>
          </a:xfrm>
          <a:prstGeom prst="rect">
            <a:avLst/>
          </a:prstGeom>
        </p:spPr>
        <p:txBody>
          <a:bodyPr/>
          <a:lstStyle/>
          <a:p>
            <a:r>
              <a:rPr lang="tr-TR" dirty="0"/>
              <a:t>Aşağıdaki</a:t>
            </a:r>
            <a:r>
              <a:rPr lang="en-GB" dirty="0"/>
              <a:t> </a:t>
            </a:r>
            <a:r>
              <a:rPr lang="tr-TR" dirty="0"/>
              <a:t>araçlar</a:t>
            </a:r>
            <a:r>
              <a:rPr lang="en-GB" dirty="0"/>
              <a:t> size </a:t>
            </a:r>
            <a:r>
              <a:rPr lang="tr-TR" dirty="0"/>
              <a:t>destek</a:t>
            </a:r>
            <a:r>
              <a:rPr lang="en-GB" dirty="0"/>
              <a:t> </a:t>
            </a:r>
            <a:r>
              <a:rPr lang="tr-TR" dirty="0"/>
              <a:t>olabilir</a:t>
            </a:r>
            <a:r>
              <a:rPr lang="en-GB" dirty="0"/>
              <a:t>:</a:t>
            </a:r>
            <a:endParaRPr dirty="0"/>
          </a:p>
        </p:txBody>
      </p:sp>
      <p:sp>
        <p:nvSpPr>
          <p:cNvPr id="85" name="Target development…"/>
          <p:cNvSpPr txBox="1">
            <a:spLocks noGrp="1"/>
          </p:cNvSpPr>
          <p:nvPr>
            <p:ph type="body" idx="1"/>
          </p:nvPr>
        </p:nvSpPr>
        <p:spPr>
          <a:xfrm>
            <a:off x="719667" y="2718361"/>
            <a:ext cx="8248841" cy="3588921"/>
          </a:xfrm>
          <a:prstGeom prst="rect">
            <a:avLst/>
          </a:prstGeom>
        </p:spPr>
        <p:txBody>
          <a:bodyPr/>
          <a:lstStyle/>
          <a:p>
            <a:pPr marL="200526" indent="-200526">
              <a:lnSpc>
                <a:spcPct val="120000"/>
              </a:lnSpc>
              <a:buSzPct val="100000"/>
              <a:defRPr b="1"/>
            </a:pPr>
            <a:r>
              <a:rPr lang="de-DE" dirty="0" err="1"/>
              <a:t>Hedef</a:t>
            </a:r>
            <a:r>
              <a:rPr lang="de-DE" dirty="0"/>
              <a:t> </a:t>
            </a:r>
            <a:r>
              <a:rPr lang="de-DE" dirty="0" err="1" smtClean="0"/>
              <a:t>Geliştirme</a:t>
            </a:r>
            <a:endParaRPr dirty="0" smtClean="0"/>
          </a:p>
          <a:p>
            <a:pPr marL="140368" indent="-140368">
              <a:buClr>
                <a:srgbClr val="FFFFFF"/>
              </a:buClr>
              <a:buSzPct val="100000"/>
            </a:pPr>
            <a:r>
              <a:rPr lang="en-US" dirty="0"/>
              <a:t>Bu </a:t>
            </a:r>
            <a:r>
              <a:rPr lang="en-US" dirty="0" err="1"/>
              <a:t>araç</a:t>
            </a:r>
            <a:r>
              <a:rPr lang="en-US" dirty="0"/>
              <a:t> </a:t>
            </a:r>
            <a:r>
              <a:rPr lang="en-US" dirty="0" err="1"/>
              <a:t>rehberlik</a:t>
            </a:r>
            <a:r>
              <a:rPr lang="en-US" dirty="0"/>
              <a:t> </a:t>
            </a:r>
            <a:r>
              <a:rPr lang="en-US" dirty="0" err="1"/>
              <a:t>sağlar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hedeflerin</a:t>
            </a:r>
            <a:r>
              <a:rPr lang="en-US" dirty="0"/>
              <a:t> </a:t>
            </a:r>
            <a:r>
              <a:rPr lang="en-US" dirty="0" err="1"/>
              <a:t>kesin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iyi</a:t>
            </a:r>
            <a:r>
              <a:rPr lang="en-US" dirty="0"/>
              <a:t> </a:t>
            </a:r>
            <a:r>
              <a:rPr lang="en-US" dirty="0" err="1"/>
              <a:t>formüle</a:t>
            </a:r>
            <a:r>
              <a:rPr lang="en-US" dirty="0"/>
              <a:t> </a:t>
            </a:r>
            <a:r>
              <a:rPr lang="en-US" dirty="0" err="1"/>
              <a:t>edilmesini</a:t>
            </a:r>
            <a:r>
              <a:rPr lang="en-US" dirty="0"/>
              <a:t> </a:t>
            </a:r>
            <a:r>
              <a:rPr lang="en-US" dirty="0" err="1"/>
              <a:t>sağlar</a:t>
            </a:r>
            <a:r>
              <a:rPr lang="en-US" dirty="0" smtClean="0"/>
              <a:t>.</a:t>
            </a:r>
            <a:endParaRPr lang="en-US" sz="1400" dirty="0" smtClean="0"/>
          </a:p>
          <a:p>
            <a:pPr marL="140368" indent="-140368">
              <a:buClr>
                <a:srgbClr val="FFFFFF"/>
              </a:buClr>
              <a:buSzPct val="100000"/>
              <a:buChar char="•"/>
            </a:pPr>
            <a:endParaRPr dirty="0"/>
          </a:p>
          <a:p>
            <a:pPr marL="200526" indent="-200526">
              <a:lnSpc>
                <a:spcPct val="120000"/>
              </a:lnSpc>
              <a:buSzPct val="100000"/>
              <a:defRPr b="1"/>
            </a:pPr>
            <a:r>
              <a:rPr lang="de-DE" dirty="0" err="1"/>
              <a:t>Mintzberg</a:t>
            </a:r>
            <a:r>
              <a:rPr lang="de-DE" dirty="0"/>
              <a:t> </a:t>
            </a:r>
            <a:r>
              <a:rPr lang="de-DE" dirty="0" err="1"/>
              <a:t>Strateji</a:t>
            </a:r>
            <a:r>
              <a:rPr lang="de-DE" dirty="0"/>
              <a:t> </a:t>
            </a:r>
            <a:r>
              <a:rPr lang="de-DE" dirty="0" err="1" smtClean="0"/>
              <a:t>Köprüsü</a:t>
            </a:r>
            <a:endParaRPr lang="de-DE" dirty="0"/>
          </a:p>
          <a:p>
            <a:pPr marL="140368" indent="-140368">
              <a:buClr>
                <a:srgbClr val="FFFFFF"/>
              </a:buClr>
              <a:buSzPct val="100000"/>
            </a:pPr>
            <a:r>
              <a:rPr lang="en-US" dirty="0" err="1"/>
              <a:t>Strateji</a:t>
            </a:r>
            <a:r>
              <a:rPr lang="en-US" dirty="0"/>
              <a:t>, </a:t>
            </a:r>
            <a:r>
              <a:rPr lang="en-US" dirty="0" err="1"/>
              <a:t>şimdi</a:t>
            </a:r>
            <a:r>
              <a:rPr lang="en-US" dirty="0"/>
              <a:t> </a:t>
            </a:r>
            <a:r>
              <a:rPr lang="en-US" dirty="0" err="1"/>
              <a:t>ile</a:t>
            </a:r>
            <a:r>
              <a:rPr lang="en-US" dirty="0"/>
              <a:t> </a:t>
            </a:r>
            <a:r>
              <a:rPr lang="en-US" dirty="0" err="1"/>
              <a:t>arzu</a:t>
            </a:r>
            <a:r>
              <a:rPr lang="en-US" dirty="0"/>
              <a:t> </a:t>
            </a:r>
            <a:r>
              <a:rPr lang="en-US" dirty="0" err="1"/>
              <a:t>edilen</a:t>
            </a:r>
            <a:r>
              <a:rPr lang="en-US" dirty="0"/>
              <a:t> </a:t>
            </a:r>
            <a:r>
              <a:rPr lang="en-US" dirty="0" err="1"/>
              <a:t>gelecek</a:t>
            </a:r>
            <a:r>
              <a:rPr lang="en-US" dirty="0"/>
              <a:t> </a:t>
            </a:r>
            <a:r>
              <a:rPr lang="en-US" dirty="0" err="1"/>
              <a:t>arasında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köprüdür</a:t>
            </a:r>
            <a:r>
              <a:rPr lang="en-US" dirty="0"/>
              <a:t>. </a:t>
            </a:r>
            <a:r>
              <a:rPr lang="en-US" dirty="0" err="1"/>
              <a:t>Böyle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köprü</a:t>
            </a:r>
            <a:r>
              <a:rPr lang="en-US" dirty="0"/>
              <a:t> </a:t>
            </a:r>
            <a:r>
              <a:rPr lang="en-US" dirty="0" err="1"/>
              <a:t>inşa</a:t>
            </a:r>
            <a:r>
              <a:rPr lang="en-US" dirty="0"/>
              <a:t> </a:t>
            </a:r>
            <a:r>
              <a:rPr lang="en-US" dirty="0" err="1"/>
              <a:t>etmek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olaylara</a:t>
            </a:r>
            <a:r>
              <a:rPr lang="en-US" dirty="0"/>
              <a:t> </a:t>
            </a:r>
            <a:r>
              <a:rPr lang="en-US" dirty="0" err="1"/>
              <a:t>farklı</a:t>
            </a:r>
            <a:r>
              <a:rPr lang="en-US" dirty="0"/>
              <a:t> </a:t>
            </a:r>
            <a:r>
              <a:rPr lang="en-US" dirty="0" err="1"/>
              <a:t>açılardan</a:t>
            </a:r>
            <a:r>
              <a:rPr lang="en-US" dirty="0"/>
              <a:t> </a:t>
            </a:r>
            <a:r>
              <a:rPr lang="en-US" dirty="0" err="1"/>
              <a:t>bakmanız</a:t>
            </a:r>
            <a:r>
              <a:rPr lang="en-US" dirty="0"/>
              <a:t> </a:t>
            </a:r>
            <a:r>
              <a:rPr lang="en-US" dirty="0" err="1"/>
              <a:t>gerekir</a:t>
            </a:r>
            <a:r>
              <a:rPr lang="en-US" dirty="0"/>
              <a:t>. Bu </a:t>
            </a:r>
            <a:r>
              <a:rPr lang="en-US" dirty="0" err="1"/>
              <a:t>araç</a:t>
            </a:r>
            <a:r>
              <a:rPr lang="en-US" dirty="0"/>
              <a:t>, </a:t>
            </a:r>
            <a:r>
              <a:rPr lang="en-US" dirty="0" err="1"/>
              <a:t>bunu</a:t>
            </a:r>
            <a:r>
              <a:rPr lang="en-US" dirty="0"/>
              <a:t> </a:t>
            </a:r>
            <a:r>
              <a:rPr lang="en-US" dirty="0" err="1"/>
              <a:t>yaparken</a:t>
            </a:r>
            <a:r>
              <a:rPr lang="en-US" dirty="0"/>
              <a:t> </a:t>
            </a:r>
            <a:r>
              <a:rPr lang="en-US" dirty="0" err="1"/>
              <a:t>sizi</a:t>
            </a:r>
            <a:r>
              <a:rPr lang="en-US" dirty="0"/>
              <a:t> </a:t>
            </a:r>
            <a:r>
              <a:rPr lang="en-US" dirty="0" err="1"/>
              <a:t>destekler</a:t>
            </a:r>
            <a:r>
              <a:rPr lang="en-US" dirty="0" smtClean="0"/>
              <a:t>.</a:t>
            </a:r>
            <a:endParaRPr lang="en-US" sz="1400" dirty="0"/>
          </a:p>
          <a:p>
            <a:pPr marL="140368" indent="-140368">
              <a:buClr>
                <a:srgbClr val="FFFFFF"/>
              </a:buClr>
              <a:buSzPct val="100000"/>
              <a:buChar char="•"/>
            </a:pPr>
            <a:endParaRPr sz="1400" dirty="0"/>
          </a:p>
          <a:p>
            <a:pPr marL="200526" indent="-200526">
              <a:lnSpc>
                <a:spcPct val="120000"/>
              </a:lnSpc>
              <a:buSzPct val="100000"/>
              <a:defRPr b="1"/>
            </a:pPr>
            <a:r>
              <a:rPr lang="tr-TR" dirty="0"/>
              <a:t>SWOT </a:t>
            </a:r>
            <a:r>
              <a:rPr lang="tr-TR" dirty="0" smtClean="0"/>
              <a:t>analizi</a:t>
            </a:r>
            <a:endParaRPr dirty="0"/>
          </a:p>
          <a:p>
            <a:pPr marL="200526" indent="-200526">
              <a:buClr>
                <a:srgbClr val="FFFFFF"/>
              </a:buClr>
              <a:buSzPct val="100000"/>
              <a:defRPr sz="1400"/>
            </a:pPr>
            <a:r>
              <a:rPr lang="en-US" dirty="0"/>
              <a:t>SWOT </a:t>
            </a:r>
            <a:r>
              <a:rPr lang="en-US" dirty="0" err="1"/>
              <a:t>analizi</a:t>
            </a:r>
            <a:r>
              <a:rPr lang="en-US" dirty="0"/>
              <a:t>, </a:t>
            </a:r>
            <a:r>
              <a:rPr lang="en-US" dirty="0" err="1"/>
              <a:t>stratejik</a:t>
            </a:r>
            <a:r>
              <a:rPr lang="en-US" dirty="0"/>
              <a:t> </a:t>
            </a:r>
            <a:r>
              <a:rPr lang="en-US" dirty="0" err="1"/>
              <a:t>planlamanın</a:t>
            </a:r>
            <a:r>
              <a:rPr lang="en-US" dirty="0"/>
              <a:t> ilk </a:t>
            </a:r>
            <a:r>
              <a:rPr lang="en-US" dirty="0" err="1"/>
              <a:t>adımlarını</a:t>
            </a:r>
            <a:r>
              <a:rPr lang="en-US" dirty="0"/>
              <a:t> </a:t>
            </a:r>
            <a:r>
              <a:rPr lang="en-US" dirty="0" err="1"/>
              <a:t>gerçekleştirmeyi</a:t>
            </a:r>
            <a:r>
              <a:rPr lang="en-US" dirty="0"/>
              <a:t> </a:t>
            </a:r>
            <a:r>
              <a:rPr lang="en-US" dirty="0" err="1"/>
              <a:t>mümkün</a:t>
            </a:r>
            <a:r>
              <a:rPr lang="en-US" dirty="0"/>
              <a:t> </a:t>
            </a:r>
            <a:r>
              <a:rPr lang="en-US" dirty="0" err="1"/>
              <a:t>kılar</a:t>
            </a:r>
            <a:r>
              <a:rPr lang="en-US" dirty="0" smtClean="0"/>
              <a:t>.</a:t>
            </a:r>
            <a:endParaRPr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E8B3D50E-6427-4AEC-BFAD-26524CF26C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Bazı araçlar</a:t>
            </a:r>
            <a:endParaRPr lang="de-DE" dirty="0"/>
          </a:p>
        </p:txBody>
      </p:sp>
      <p:pic>
        <p:nvPicPr>
          <p:cNvPr id="4" name="Grafik 3" descr="Ein Bild, das Text, Visitenkarte, Umschlag enthält.&#10;&#10;Automatisch generierte Beschreibung">
            <a:extLst>
              <a:ext uri="{FF2B5EF4-FFF2-40B4-BE49-F238E27FC236}">
                <a16:creationId xmlns:a16="http://schemas.microsoft.com/office/drawing/2014/main" xmlns="" id="{07BAC6BB-81D9-47BC-A6F6-2A3C3D4C0C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945" y="2943944"/>
            <a:ext cx="3288146" cy="2087377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Folgende Tools können euch unterstützen:"/>
          <p:cNvSpPr txBox="1">
            <a:spLocks noGrp="1"/>
          </p:cNvSpPr>
          <p:nvPr>
            <p:ph type="title"/>
          </p:nvPr>
        </p:nvSpPr>
        <p:spPr>
          <a:xfrm>
            <a:off x="719665" y="847854"/>
            <a:ext cx="8248841" cy="955361"/>
          </a:xfrm>
          <a:prstGeom prst="rect">
            <a:avLst/>
          </a:prstGeom>
        </p:spPr>
        <p:txBody>
          <a:bodyPr/>
          <a:lstStyle/>
          <a:p>
            <a:r>
              <a:rPr lang="tr-TR" dirty="0"/>
              <a:t>Aşağıdaki</a:t>
            </a:r>
            <a:r>
              <a:rPr lang="en-GB" dirty="0"/>
              <a:t> </a:t>
            </a:r>
            <a:r>
              <a:rPr lang="tr-TR" dirty="0"/>
              <a:t>araçlar</a:t>
            </a:r>
            <a:r>
              <a:rPr lang="en-GB" dirty="0"/>
              <a:t> size </a:t>
            </a:r>
            <a:r>
              <a:rPr lang="tr-TR" dirty="0"/>
              <a:t>destek</a:t>
            </a:r>
            <a:r>
              <a:rPr lang="en-GB" dirty="0"/>
              <a:t> </a:t>
            </a:r>
            <a:r>
              <a:rPr lang="tr-TR" dirty="0"/>
              <a:t>olabilir</a:t>
            </a:r>
            <a:r>
              <a:rPr lang="en-GB" dirty="0"/>
              <a:t>:</a:t>
            </a:r>
            <a:endParaRPr dirty="0"/>
          </a:p>
        </p:txBody>
      </p:sp>
      <p:sp>
        <p:nvSpPr>
          <p:cNvPr id="89" name="Trend Impact Analysis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00526" indent="-200526">
              <a:lnSpc>
                <a:spcPct val="120000"/>
              </a:lnSpc>
              <a:buSzPct val="100000"/>
              <a:defRPr b="1"/>
            </a:pPr>
            <a:r>
              <a:rPr lang="tr-TR" dirty="0" smtClean="0"/>
              <a:t>Trend-Etki-Analiz</a:t>
            </a:r>
            <a:endParaRPr dirty="0"/>
          </a:p>
          <a:p>
            <a:pPr marL="200526" indent="-200526">
              <a:buClr>
                <a:srgbClr val="FFFFFF"/>
              </a:buClr>
              <a:buSzPct val="100000"/>
              <a:defRPr sz="1400"/>
            </a:pPr>
            <a:r>
              <a:rPr lang="en-US" dirty="0"/>
              <a:t>Trend-</a:t>
            </a:r>
            <a:r>
              <a:rPr lang="en-US" dirty="0" err="1"/>
              <a:t>Etki</a:t>
            </a:r>
            <a:r>
              <a:rPr lang="en-US" dirty="0"/>
              <a:t>-</a:t>
            </a:r>
            <a:r>
              <a:rPr lang="en-US" dirty="0" err="1"/>
              <a:t>Analiz</a:t>
            </a:r>
            <a:r>
              <a:rPr lang="en-US" dirty="0"/>
              <a:t> </a:t>
            </a:r>
            <a:r>
              <a:rPr lang="en-US" dirty="0" err="1"/>
              <a:t>ile</a:t>
            </a:r>
            <a:r>
              <a:rPr lang="en-US" dirty="0"/>
              <a:t>, </a:t>
            </a:r>
            <a:r>
              <a:rPr lang="en-US" dirty="0" err="1"/>
              <a:t>bu</a:t>
            </a:r>
            <a:r>
              <a:rPr lang="en-US" dirty="0"/>
              <a:t> </a:t>
            </a:r>
            <a:r>
              <a:rPr lang="en-US" dirty="0" err="1"/>
              <a:t>senaryolara</a:t>
            </a:r>
            <a:r>
              <a:rPr lang="en-US" dirty="0"/>
              <a:t> </a:t>
            </a:r>
            <a:r>
              <a:rPr lang="en-US" dirty="0" err="1"/>
              <a:t>yanıt</a:t>
            </a:r>
            <a:r>
              <a:rPr lang="en-US" dirty="0"/>
              <a:t> </a:t>
            </a:r>
            <a:r>
              <a:rPr lang="en-US" dirty="0" err="1"/>
              <a:t>stratejileri</a:t>
            </a:r>
            <a:r>
              <a:rPr lang="en-US" dirty="0"/>
              <a:t> </a:t>
            </a:r>
            <a:r>
              <a:rPr lang="en-US" dirty="0" err="1"/>
              <a:t>geliştirmek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olası</a:t>
            </a:r>
            <a:r>
              <a:rPr lang="en-US" dirty="0"/>
              <a:t> </a:t>
            </a:r>
            <a:r>
              <a:rPr lang="en-US" dirty="0" err="1"/>
              <a:t>proje</a:t>
            </a:r>
            <a:r>
              <a:rPr lang="en-US" dirty="0"/>
              <a:t> </a:t>
            </a:r>
            <a:r>
              <a:rPr lang="en-US" dirty="0" err="1"/>
              <a:t>kursları</a:t>
            </a:r>
            <a:r>
              <a:rPr lang="en-US" dirty="0"/>
              <a:t> </a:t>
            </a:r>
            <a:r>
              <a:rPr lang="en-US" dirty="0" err="1"/>
              <a:t>üzerinde</a:t>
            </a:r>
            <a:r>
              <a:rPr lang="en-US" dirty="0"/>
              <a:t> </a:t>
            </a:r>
            <a:r>
              <a:rPr lang="en-US" dirty="0" err="1"/>
              <a:t>oynanır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analiz</a:t>
            </a:r>
            <a:r>
              <a:rPr lang="en-US" dirty="0"/>
              <a:t> </a:t>
            </a:r>
            <a:r>
              <a:rPr lang="en-US" dirty="0" err="1"/>
              <a:t>edilir</a:t>
            </a:r>
            <a:r>
              <a:rPr lang="en-US" dirty="0" smtClean="0"/>
              <a:t>. </a:t>
            </a:r>
            <a:endParaRPr lang="de-DE" dirty="0"/>
          </a:p>
          <a:p>
            <a:pPr marL="200526" indent="-200526">
              <a:buClr>
                <a:srgbClr val="FFFFFF"/>
              </a:buClr>
              <a:buSzPct val="100000"/>
              <a:buChar char="•"/>
              <a:defRPr sz="1400"/>
            </a:pPr>
            <a:endParaRPr lang="de-DE" dirty="0"/>
          </a:p>
          <a:p>
            <a:pPr marL="200526" indent="-200526">
              <a:lnSpc>
                <a:spcPct val="120000"/>
              </a:lnSpc>
              <a:buSzPct val="100000"/>
              <a:defRPr b="1"/>
            </a:pPr>
            <a:r>
              <a:rPr lang="en-US" dirty="0"/>
              <a:t>Monday</a:t>
            </a:r>
          </a:p>
          <a:p>
            <a:pPr marL="176213" indent="-139700">
              <a:buClr>
                <a:srgbClr val="FFFFFF"/>
              </a:buClr>
              <a:buSzPct val="100000"/>
            </a:pPr>
            <a:r>
              <a:rPr lang="en-US" dirty="0" err="1"/>
              <a:t>Ağlarda</a:t>
            </a:r>
            <a:r>
              <a:rPr lang="en-US" dirty="0"/>
              <a:t> </a:t>
            </a:r>
            <a:r>
              <a:rPr lang="en-US" dirty="0" err="1"/>
              <a:t>işbirliği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basit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sezgisel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proje</a:t>
            </a:r>
            <a:r>
              <a:rPr lang="en-US" dirty="0"/>
              <a:t> </a:t>
            </a:r>
            <a:r>
              <a:rPr lang="en-US" dirty="0" err="1"/>
              <a:t>yönetimi</a:t>
            </a:r>
            <a:r>
              <a:rPr lang="en-US" dirty="0"/>
              <a:t> </a:t>
            </a:r>
            <a:r>
              <a:rPr lang="en-US" dirty="0" err="1"/>
              <a:t>aracı</a:t>
            </a:r>
            <a:r>
              <a:rPr lang="en-US" dirty="0"/>
              <a:t>.</a:t>
            </a:r>
            <a:endParaRPr lang="de-DE" dirty="0"/>
          </a:p>
          <a:p>
            <a:pPr marL="200526" indent="-200526">
              <a:lnSpc>
                <a:spcPct val="120000"/>
              </a:lnSpc>
              <a:buSzPct val="100000"/>
              <a:defRPr b="1"/>
            </a:pPr>
            <a:r>
              <a:rPr lang="tr-TR" dirty="0"/>
              <a:t>Sıfır Tabanlı Bütçeleme</a:t>
            </a:r>
            <a:endParaRPr lang="de-DE" dirty="0"/>
          </a:p>
          <a:p>
            <a:pPr marL="200526" indent="-200526">
              <a:buClr>
                <a:srgbClr val="FFFFFF"/>
              </a:buClr>
              <a:buSzPct val="100000"/>
              <a:defRPr sz="1400"/>
            </a:pPr>
            <a:r>
              <a:rPr lang="en-US" dirty="0" err="1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Sıfır</a:t>
            </a:r>
            <a:r>
              <a:rPr lang="en-US" dirty="0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 </a:t>
            </a:r>
            <a:r>
              <a:rPr lang="en-US" dirty="0" err="1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Bazlı</a:t>
            </a:r>
            <a:r>
              <a:rPr lang="en-US" dirty="0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 </a:t>
            </a:r>
            <a:r>
              <a:rPr lang="en-US" dirty="0" err="1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Bütçelemenin</a:t>
            </a:r>
            <a:r>
              <a:rPr lang="en-US" dirty="0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 </a:t>
            </a:r>
            <a:r>
              <a:rPr lang="en-US" dirty="0" err="1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temel</a:t>
            </a:r>
            <a:r>
              <a:rPr lang="en-US" dirty="0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 </a:t>
            </a:r>
            <a:r>
              <a:rPr lang="en-US" dirty="0" err="1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fikri</a:t>
            </a:r>
            <a:r>
              <a:rPr lang="en-US" dirty="0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, </a:t>
            </a:r>
            <a:r>
              <a:rPr lang="en-US" dirty="0" err="1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sıfırdan</a:t>
            </a:r>
            <a:r>
              <a:rPr lang="en-US" dirty="0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 </a:t>
            </a:r>
            <a:r>
              <a:rPr lang="en-US" dirty="0" err="1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başlayarak</a:t>
            </a:r>
            <a:r>
              <a:rPr lang="en-US" dirty="0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 </a:t>
            </a:r>
            <a:r>
              <a:rPr lang="en-US" dirty="0" err="1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maliyet-fayda</a:t>
            </a:r>
            <a:r>
              <a:rPr lang="en-US" dirty="0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 </a:t>
            </a:r>
            <a:r>
              <a:rPr lang="en-US" dirty="0" err="1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analizlerinin</a:t>
            </a:r>
            <a:r>
              <a:rPr lang="en-US" dirty="0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 </a:t>
            </a:r>
            <a:r>
              <a:rPr lang="en-US" dirty="0" err="1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yardımıyla</a:t>
            </a:r>
            <a:r>
              <a:rPr lang="en-US" dirty="0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 </a:t>
            </a:r>
            <a:r>
              <a:rPr lang="en-US" dirty="0" err="1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planlanan</a:t>
            </a:r>
            <a:r>
              <a:rPr lang="en-US" dirty="0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 </a:t>
            </a:r>
            <a:r>
              <a:rPr lang="en-US" dirty="0" err="1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adımların</a:t>
            </a:r>
            <a:r>
              <a:rPr lang="en-US" dirty="0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 </a:t>
            </a:r>
            <a:r>
              <a:rPr lang="en-US" dirty="0" err="1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gerekçelendirilmesidir</a:t>
            </a:r>
            <a:r>
              <a:rPr lang="en-US" dirty="0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. Bu </a:t>
            </a:r>
            <a:r>
              <a:rPr lang="en-US" dirty="0" err="1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sayede</a:t>
            </a:r>
            <a:r>
              <a:rPr lang="en-US" dirty="0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 </a:t>
            </a:r>
            <a:r>
              <a:rPr lang="en-US" dirty="0" err="1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gereksiz</a:t>
            </a:r>
            <a:r>
              <a:rPr lang="en-US" dirty="0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 </a:t>
            </a:r>
            <a:r>
              <a:rPr lang="en-US" dirty="0" err="1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maliyet</a:t>
            </a:r>
            <a:r>
              <a:rPr lang="en-US" dirty="0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 </a:t>
            </a:r>
            <a:r>
              <a:rPr lang="en-US" dirty="0" err="1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kalemleri</a:t>
            </a:r>
            <a:r>
              <a:rPr lang="en-US" dirty="0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 </a:t>
            </a:r>
            <a:r>
              <a:rPr lang="en-US" dirty="0" err="1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belirlenebilir</a:t>
            </a:r>
            <a:r>
              <a:rPr lang="en-US" dirty="0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 </a:t>
            </a:r>
            <a:r>
              <a:rPr lang="en-US" dirty="0" err="1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ve</a:t>
            </a:r>
            <a:r>
              <a:rPr lang="en-US" dirty="0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 optimize </a:t>
            </a:r>
            <a:r>
              <a:rPr lang="en-US" dirty="0" err="1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edilebilir</a:t>
            </a:r>
            <a:r>
              <a:rPr lang="en-US" dirty="0" smtClean="0">
                <a:uFill>
                  <a:solidFill>
                    <a:srgbClr val="000000"/>
                  </a:solidFill>
                </a:uFill>
                <a:ea typeface="Helvetica Neue"/>
                <a:cs typeface="Helvetica Neue"/>
                <a:sym typeface="Helvetica Neue"/>
              </a:rPr>
              <a:t>.</a:t>
            </a:r>
            <a:endParaRPr lang="en-US" dirty="0">
              <a:uFill>
                <a:solidFill>
                  <a:srgbClr val="000000"/>
                </a:solidFill>
              </a:uFill>
              <a:ea typeface="Helvetica Neue"/>
              <a:cs typeface="Helvetica Neue"/>
              <a:sym typeface="Helvetica Neue"/>
            </a:endParaRPr>
          </a:p>
          <a:p>
            <a:pPr marL="200526" indent="-200526">
              <a:buClr>
                <a:srgbClr val="FFFFFF"/>
              </a:buClr>
              <a:buSzPct val="100000"/>
              <a:defRPr sz="1400"/>
            </a:pPr>
            <a:endParaRPr lang="en-US" dirty="0">
              <a:uFill>
                <a:solidFill>
                  <a:srgbClr val="000000"/>
                </a:solidFill>
              </a:uFill>
              <a:sym typeface="Helvetica Neue"/>
            </a:endParaRPr>
          </a:p>
          <a:p>
            <a:pPr marL="200526" indent="-200526">
              <a:buClr>
                <a:srgbClr val="FFFFFF"/>
              </a:buClr>
              <a:buSzPct val="100000"/>
              <a:defRPr sz="1400"/>
            </a:pPr>
            <a:endParaRPr lang="en-US" dirty="0">
              <a:uFill>
                <a:solidFill>
                  <a:srgbClr val="000000"/>
                </a:solidFill>
              </a:uFill>
              <a:sym typeface="Helvetica Neue"/>
            </a:endParaRPr>
          </a:p>
          <a:p>
            <a:pPr marL="200526" indent="-200526">
              <a:buClr>
                <a:srgbClr val="FFFFFF"/>
              </a:buClr>
              <a:buSzPct val="100000"/>
              <a:defRPr sz="1400"/>
            </a:pPr>
            <a:endParaRPr dirty="0"/>
          </a:p>
          <a:p>
            <a:pPr marL="220578" indent="-220578">
              <a:lnSpc>
                <a:spcPct val="120000"/>
              </a:lnSpc>
              <a:buSzPct val="100000"/>
              <a:buChar char="•"/>
              <a:defRPr b="1"/>
            </a:pPr>
            <a:r>
              <a:rPr lang="tr-TR" dirty="0" err="1" smtClean="0"/>
              <a:t>İşbitim</a:t>
            </a:r>
            <a:r>
              <a:rPr lang="tr-TR" dirty="0" smtClean="0"/>
              <a:t> Grafiği</a:t>
            </a:r>
            <a:endParaRPr sz="1400" dirty="0"/>
          </a:p>
          <a:p>
            <a:pPr marL="220578" indent="-220578"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dirty="0" err="1"/>
              <a:t>İş</a:t>
            </a:r>
            <a:r>
              <a:rPr lang="en-US" dirty="0"/>
              <a:t> </a:t>
            </a:r>
            <a:r>
              <a:rPr lang="en-US" dirty="0" err="1"/>
              <a:t>bitim</a:t>
            </a:r>
            <a:r>
              <a:rPr lang="en-US" dirty="0"/>
              <a:t> </a:t>
            </a:r>
            <a:r>
              <a:rPr lang="en-US" dirty="0" err="1"/>
              <a:t>grafiği</a:t>
            </a:r>
            <a:r>
              <a:rPr lang="en-US" dirty="0"/>
              <a:t>, </a:t>
            </a:r>
            <a:r>
              <a:rPr lang="en-US" dirty="0" err="1"/>
              <a:t>kalan</a:t>
            </a:r>
            <a:r>
              <a:rPr lang="en-US" dirty="0"/>
              <a:t> </a:t>
            </a:r>
            <a:r>
              <a:rPr lang="en-US" dirty="0" err="1"/>
              <a:t>zamanda</a:t>
            </a:r>
            <a:r>
              <a:rPr lang="en-US" dirty="0"/>
              <a:t> ne </a:t>
            </a:r>
            <a:r>
              <a:rPr lang="en-US" dirty="0" err="1"/>
              <a:t>kadar</a:t>
            </a:r>
            <a:r>
              <a:rPr lang="en-US" dirty="0"/>
              <a:t> </a:t>
            </a:r>
            <a:r>
              <a:rPr lang="en-US" dirty="0" err="1"/>
              <a:t>işin</a:t>
            </a:r>
            <a:r>
              <a:rPr lang="en-US" dirty="0"/>
              <a:t> </a:t>
            </a:r>
            <a:r>
              <a:rPr lang="en-US" dirty="0" err="1"/>
              <a:t>kaldığını</a:t>
            </a:r>
            <a:r>
              <a:rPr lang="en-US" dirty="0"/>
              <a:t> </a:t>
            </a:r>
            <a:r>
              <a:rPr lang="en-US" dirty="0" err="1"/>
              <a:t>grafik</a:t>
            </a:r>
            <a:r>
              <a:rPr lang="en-US" dirty="0"/>
              <a:t> </a:t>
            </a:r>
            <a:r>
              <a:rPr lang="en-US" dirty="0" err="1"/>
              <a:t>olarak</a:t>
            </a:r>
            <a:r>
              <a:rPr lang="en-US" dirty="0"/>
              <a:t> </a:t>
            </a:r>
            <a:r>
              <a:rPr lang="en-US" dirty="0" err="1"/>
              <a:t>gösterir</a:t>
            </a:r>
            <a:r>
              <a:rPr lang="en-US" dirty="0"/>
              <a:t>. Bu </a:t>
            </a:r>
            <a:r>
              <a:rPr lang="en-US" dirty="0" err="1"/>
              <a:t>oran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çizgi</a:t>
            </a:r>
            <a:r>
              <a:rPr lang="en-US" dirty="0"/>
              <a:t> </a:t>
            </a:r>
            <a:r>
              <a:rPr lang="en-US" dirty="0" err="1"/>
              <a:t>grafiği</a:t>
            </a:r>
            <a:r>
              <a:rPr lang="en-US" dirty="0"/>
              <a:t> </a:t>
            </a:r>
            <a:r>
              <a:rPr lang="en-US" dirty="0" err="1"/>
              <a:t>temsil</a:t>
            </a:r>
            <a:r>
              <a:rPr lang="en-US" dirty="0"/>
              <a:t> </a:t>
            </a:r>
            <a:r>
              <a:rPr lang="en-US" dirty="0" err="1"/>
              <a:t>eder</a:t>
            </a:r>
            <a:r>
              <a:rPr lang="en-US" dirty="0" smtClean="0"/>
              <a:t>.</a:t>
            </a:r>
            <a:endParaRPr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B1CF5831-34AE-45E7-94FD-BA1C4693805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Bazı araçlar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5D47FDBA-67E4-48CD-AA01-BBF3942F88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5526" y="3615648"/>
            <a:ext cx="2864043" cy="2300522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Folgende Tools können euch unterstützen:"/>
          <p:cNvSpPr txBox="1">
            <a:spLocks noGrp="1"/>
          </p:cNvSpPr>
          <p:nvPr>
            <p:ph type="title"/>
          </p:nvPr>
        </p:nvSpPr>
        <p:spPr>
          <a:xfrm>
            <a:off x="719665" y="847854"/>
            <a:ext cx="8248841" cy="955361"/>
          </a:xfrm>
          <a:prstGeom prst="rect">
            <a:avLst/>
          </a:prstGeom>
        </p:spPr>
        <p:txBody>
          <a:bodyPr/>
          <a:lstStyle/>
          <a:p>
            <a:r>
              <a:rPr lang="en-US" dirty="0" err="1"/>
              <a:t>Referanslar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daha</a:t>
            </a:r>
            <a:r>
              <a:rPr lang="en-US" dirty="0"/>
              <a:t> </a:t>
            </a:r>
            <a:r>
              <a:rPr lang="en-US" dirty="0" err="1"/>
              <a:t>fazla</a:t>
            </a:r>
            <a:r>
              <a:rPr lang="en-US" dirty="0"/>
              <a:t> </a:t>
            </a:r>
            <a:r>
              <a:rPr lang="en-US" dirty="0" err="1"/>
              <a:t>okuma</a:t>
            </a:r>
            <a:r>
              <a:rPr lang="en-US" dirty="0"/>
              <a:t>:</a:t>
            </a:r>
            <a:endParaRPr dirty="0"/>
          </a:p>
        </p:txBody>
      </p:sp>
      <p:sp>
        <p:nvSpPr>
          <p:cNvPr id="89" name="Trend Impact Analysis…"/>
          <p:cNvSpPr txBox="1">
            <a:spLocks noGrp="1"/>
          </p:cNvSpPr>
          <p:nvPr>
            <p:ph type="body" idx="1"/>
          </p:nvPr>
        </p:nvSpPr>
        <p:spPr>
          <a:xfrm>
            <a:off x="719667" y="2718362"/>
            <a:ext cx="8248841" cy="343859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de-DE" b="1" dirty="0" err="1"/>
              <a:t>Proje</a:t>
            </a:r>
            <a:r>
              <a:rPr lang="de-DE" b="1" dirty="0"/>
              <a:t> </a:t>
            </a:r>
            <a:r>
              <a:rPr lang="de-DE" b="1" dirty="0" err="1" smtClean="0"/>
              <a:t>Yönetimi</a:t>
            </a:r>
            <a:r>
              <a:rPr lang="en-US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de-DE" b="1" dirty="0"/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Berkun</a:t>
            </a:r>
            <a:r>
              <a:rPr lang="en-US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S. (2008).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İşleri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Gerçekleştirmek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Proje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Yönetiminde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Uzmanlaşma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Pratikte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Teori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) (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Gözden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geçirilmiş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baskı</a:t>
            </a:r>
            <a:r>
              <a:rPr lang="en-US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r>
              <a:rPr lang="en-US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O’Reilly Media</a:t>
            </a:r>
            <a:r>
              <a:rPr lang="de-DE" dirty="0"/>
              <a:t>.</a:t>
            </a:r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de-DE" b="1" dirty="0"/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Sosyal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hizmet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yönetimi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b="1" dirty="0" smtClean="0"/>
              <a:t>:</a:t>
            </a:r>
            <a:endParaRPr lang="de-DE" b="1" dirty="0"/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i="1" dirty="0" err="1">
                <a:ea typeface="Times New Roman" panose="02020603050405020304" pitchFamily="18" charset="0"/>
              </a:rPr>
              <a:t>Sosyal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Hizmet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Yönetimi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ve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Liderlik</a:t>
            </a:r>
            <a:r>
              <a:rPr lang="en-US" i="1" dirty="0">
                <a:ea typeface="Times New Roman" panose="02020603050405020304" pitchFamily="18" charset="0"/>
              </a:rPr>
              <a:t>: </a:t>
            </a:r>
            <a:r>
              <a:rPr lang="en-US" i="1" dirty="0" err="1">
                <a:ea typeface="Times New Roman" panose="02020603050405020304" pitchFamily="18" charset="0"/>
              </a:rPr>
              <a:t>Karmaşıklığı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Yaratıcılıkla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Yönetmek</a:t>
            </a:r>
            <a:r>
              <a:rPr lang="en-US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 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(2009). Routledge.</a:t>
            </a:r>
            <a:endParaRPr lang="de-DE" dirty="0">
              <a:effectLst/>
              <a:ea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de-DE" dirty="0"/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Kamu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ve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kar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amacı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gütmeyen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Kuruluşları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yönetme</a:t>
            </a:r>
            <a:r>
              <a:rPr lang="de-DE" b="1" dirty="0" smtClean="0"/>
              <a:t>:</a:t>
            </a:r>
            <a:endParaRPr lang="de-DE" b="1" dirty="0"/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Poister</a:t>
            </a:r>
            <a:r>
              <a:rPr lang="en-US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T. H. (2008).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Kamu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ve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Kâr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Amacı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Gütmeyen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Kuruluşlarda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Performansın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Ölçülmesi</a:t>
            </a:r>
            <a:r>
              <a:rPr lang="en-US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Wiley.</a:t>
            </a:r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de-DE" dirty="0"/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İşin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bütçe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dahilinde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yapılması</a:t>
            </a:r>
            <a:r>
              <a:rPr lang="de-DE" b="1" dirty="0" smtClean="0"/>
              <a:t>:</a:t>
            </a:r>
            <a:r>
              <a:rPr lang="de-DE" b="1" dirty="0"/>
              <a:t/>
            </a:r>
            <a:br>
              <a:rPr lang="de-DE" b="1" dirty="0"/>
            </a:br>
            <a:r>
              <a:rPr lang="en-US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Nokes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S., &amp; Kelly, S. (2008). 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Proje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Yönetimine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Yönelik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Kesin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Kılavuz</a:t>
            </a:r>
            <a:r>
              <a:rPr lang="en-US" i="1" dirty="0">
                <a:ea typeface="Times New Roman" panose="02020603050405020304" pitchFamily="18" charset="0"/>
              </a:rPr>
              <a:t>: </a:t>
            </a:r>
            <a:r>
              <a:rPr lang="en-US" i="1" dirty="0" err="1">
                <a:ea typeface="Times New Roman" panose="02020603050405020304" pitchFamily="18" charset="0"/>
              </a:rPr>
              <a:t>İşin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Zamanında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ve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Bütçede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Yapılmasının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Hızlı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Yolu</a:t>
            </a:r>
            <a:r>
              <a:rPr lang="en-US" i="1" dirty="0">
                <a:ea typeface="Times New Roman" panose="02020603050405020304" pitchFamily="18" charset="0"/>
              </a:rPr>
              <a:t> (2. </a:t>
            </a:r>
            <a:r>
              <a:rPr lang="en-US" i="1" dirty="0" err="1">
                <a:ea typeface="Times New Roman" panose="02020603050405020304" pitchFamily="18" charset="0"/>
              </a:rPr>
              <a:t>baskı</a:t>
            </a:r>
            <a:r>
              <a:rPr lang="en-US" i="1" dirty="0">
                <a:ea typeface="Times New Roman" panose="02020603050405020304" pitchFamily="18" charset="0"/>
              </a:rPr>
              <a:t>). </a:t>
            </a:r>
            <a:r>
              <a:rPr lang="de-DE" dirty="0" err="1" smtClean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Ft</a:t>
            </a:r>
            <a:r>
              <a:rPr lang="de-DE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de-DE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Pr.</a:t>
            </a:r>
            <a:endParaRPr lang="de-DE" dirty="0">
              <a:effectLst/>
              <a:ea typeface="Times New Roman" panose="02020603050405020304" pitchFamily="18" charset="0"/>
            </a:endParaRPr>
          </a:p>
          <a:p>
            <a:pPr>
              <a:lnSpc>
                <a:spcPct val="120000"/>
              </a:lnSpc>
              <a:buClr>
                <a:srgbClr val="FFFFFF"/>
              </a:buClr>
              <a:buSzPct val="100000"/>
              <a:defRPr sz="1400"/>
            </a:pPr>
            <a:r>
              <a:rPr lang="en-US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Creating Organizations and </a:t>
            </a:r>
            <a:r>
              <a:rPr lang="en-US" b="1" dirty="0" err="1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Selfmanagement</a:t>
            </a:r>
            <a:r>
              <a:rPr lang="en-US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br>
              <a:rPr lang="en-US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Laloux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F., &amp; Wilber, K. (2014). 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Organizasyonları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Yeniden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Keşfetmek</a:t>
            </a:r>
            <a:r>
              <a:rPr lang="en-US" i="1" dirty="0">
                <a:ea typeface="Times New Roman" panose="02020603050405020304" pitchFamily="18" charset="0"/>
              </a:rPr>
              <a:t>: </a:t>
            </a:r>
            <a:r>
              <a:rPr lang="en-US" i="1" dirty="0" err="1">
                <a:ea typeface="Times New Roman" panose="02020603050405020304" pitchFamily="18" charset="0"/>
              </a:rPr>
              <a:t>İnsan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Bilincinin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Sonraki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Aşamasından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Esinlenen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Organizasyonlar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Yaratma</a:t>
            </a:r>
            <a:r>
              <a:rPr lang="en-US" i="1" dirty="0">
                <a:ea typeface="Times New Roman" panose="02020603050405020304" pitchFamily="18" charset="0"/>
              </a:rPr>
              <a:t> </a:t>
            </a:r>
            <a:r>
              <a:rPr lang="en-US" i="1" dirty="0" err="1">
                <a:ea typeface="Times New Roman" panose="02020603050405020304" pitchFamily="18" charset="0"/>
              </a:rPr>
              <a:t>Rehberi</a:t>
            </a:r>
            <a:r>
              <a:rPr lang="en-US" i="1">
                <a:ea typeface="Times New Roman" panose="02020603050405020304" pitchFamily="18" charset="0"/>
              </a:rPr>
              <a:t>. </a:t>
            </a:r>
            <a:r>
              <a:rPr lang="de-DE" smtClean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Nelson </a:t>
            </a:r>
            <a:r>
              <a:rPr lang="de-DE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Parker.</a:t>
            </a:r>
            <a:endParaRPr lang="de-DE" dirty="0">
              <a:effectLst/>
              <a:ea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Clr>
                <a:srgbClr val="FFFFFF"/>
              </a:buClr>
              <a:buSzPct val="100000"/>
              <a:buNone/>
              <a:defRPr sz="1400"/>
            </a:pPr>
            <a:endParaRPr lang="de-DE"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B1CF5831-34AE-45E7-94FD-BA1C4693805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C8D180E2-7F17-4C7A-B9C4-1CACA36E98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020933">
            <a:off x="9569727" y="1331773"/>
            <a:ext cx="2116864" cy="942882"/>
          </a:xfrm>
          <a:prstGeom prst="rect">
            <a:avLst/>
          </a:prstGeom>
        </p:spPr>
      </p:pic>
      <p:pic>
        <p:nvPicPr>
          <p:cNvPr id="8" name="Grafik 7" descr="Ein Bild, das Messer enthält.&#10;&#10;Automatisch generierte Beschreibung">
            <a:extLst>
              <a:ext uri="{FF2B5EF4-FFF2-40B4-BE49-F238E27FC236}">
                <a16:creationId xmlns:a16="http://schemas.microsoft.com/office/drawing/2014/main" xmlns="" id="{9AB16C60-91AF-4C15-8FF5-14D20188AD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12363">
            <a:off x="9949462" y="-525292"/>
            <a:ext cx="2609643" cy="4859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16289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Erasmi_Presentation">
  <a:themeElements>
    <a:clrScheme name="HSH weiß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AAAA91"/>
      </a:accent1>
      <a:accent2>
        <a:srgbClr val="FFEB41"/>
      </a:accent2>
      <a:accent3>
        <a:srgbClr val="177CAC"/>
      </a:accent3>
      <a:accent4>
        <a:srgbClr val="DF314B"/>
      </a:accent4>
      <a:accent5>
        <a:srgbClr val="8C8C8C"/>
      </a:accent5>
      <a:accent6>
        <a:srgbClr val="707070"/>
      </a:accent6>
      <a:hlink>
        <a:srgbClr val="0000FF"/>
      </a:hlink>
      <a:folHlink>
        <a:srgbClr val="FF00FF"/>
      </a:folHlink>
    </a:clrScheme>
    <a:fontScheme name="ERASMI Toolkit">
      <a:majorFont>
        <a:latin typeface="Bebas Neue"/>
        <a:ea typeface="Helvetica"/>
        <a:cs typeface="Helvetica"/>
      </a:majorFont>
      <a:minorFont>
        <a:latin typeface="Yrsa"/>
        <a:ea typeface="Arial"/>
        <a:cs typeface="Arial"/>
      </a:minorFont>
    </a:fontScheme>
    <a:fmtScheme name="HSH weiß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 dirty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Erasmi_Presentation" id="{915BF20D-47ED-4B94-B483-0659F882FAD0}" vid="{622325D4-0995-4764-87C3-FF68F77328F1}"/>
    </a:ext>
  </a:extLst>
</a:theme>
</file>

<file path=ppt/theme/theme2.xml><?xml version="1.0" encoding="utf-8"?>
<a:theme xmlns:a="http://schemas.openxmlformats.org/drawingml/2006/main" name="HSH weiß">
  <a:themeElements>
    <a:clrScheme name="HSH weiß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AAAA91"/>
      </a:accent1>
      <a:accent2>
        <a:srgbClr val="FFEB41"/>
      </a:accent2>
      <a:accent3>
        <a:srgbClr val="177CAC"/>
      </a:accent3>
      <a:accent4>
        <a:srgbClr val="DF314B"/>
      </a:accent4>
      <a:accent5>
        <a:srgbClr val="8C8C8C"/>
      </a:accent5>
      <a:accent6>
        <a:srgbClr val="707070"/>
      </a:accent6>
      <a:hlink>
        <a:srgbClr val="0000FF"/>
      </a:hlink>
      <a:folHlink>
        <a:srgbClr val="FF00FF"/>
      </a:folHlink>
    </a:clrScheme>
    <a:fontScheme name="HSH weiß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HSH weiß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Erasmi_Presentation</Template>
  <TotalTime>10</TotalTime>
  <Words>654</Words>
  <Application>Microsoft Office PowerPoint</Application>
  <PresentationFormat>Geniş ekran</PresentationFormat>
  <Paragraphs>132</Paragraphs>
  <Slides>9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9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9" baseType="lpstr">
      <vt:lpstr>Adobe Caslon Pro</vt:lpstr>
      <vt:lpstr>Arial</vt:lpstr>
      <vt:lpstr>Bebas Neue</vt:lpstr>
      <vt:lpstr>Calibri</vt:lpstr>
      <vt:lpstr>Helvetica</vt:lpstr>
      <vt:lpstr>Helvetica Neue</vt:lpstr>
      <vt:lpstr>Helvetica Neue LT 55 Roman</vt:lpstr>
      <vt:lpstr>Times New Roman</vt:lpstr>
      <vt:lpstr>Yrsa</vt:lpstr>
      <vt:lpstr>Erasmi_Presentation</vt:lpstr>
      <vt:lpstr>Proje yönetimi</vt:lpstr>
      <vt:lpstr>Proje yönetimi nedir?</vt:lpstr>
      <vt:lpstr>Proje yönetimi neden yararlıdır?</vt:lpstr>
      <vt:lpstr>Bir projeyi nasıl yönetirim?</vt:lpstr>
      <vt:lpstr>Bir proje nasıl çalışır?</vt:lpstr>
      <vt:lpstr>Bir proje nasıl çalışır?</vt:lpstr>
      <vt:lpstr>Aşağıdaki araçlar size destek olabilir:</vt:lpstr>
      <vt:lpstr>Aşağıdaki araçlar size destek olabilir:</vt:lpstr>
      <vt:lpstr>Referanslar ve daha fazla okuma: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Management</dc:title>
  <dc:creator>Julia Grey</dc:creator>
  <cp:lastModifiedBy>Asus-Pc</cp:lastModifiedBy>
  <cp:revision>73</cp:revision>
  <dcterms:modified xsi:type="dcterms:W3CDTF">2022-03-29T09:22:20Z</dcterms:modified>
</cp:coreProperties>
</file>