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1" r:id="rId1"/>
  </p:sldMasterIdLst>
  <p:notesMasterIdLst>
    <p:notesMasterId r:id="rId16"/>
  </p:notesMasterIdLst>
  <p:sldIdLst>
    <p:sldId id="256" r:id="rId2"/>
    <p:sldId id="257" r:id="rId3"/>
    <p:sldId id="258" r:id="rId4"/>
    <p:sldId id="262" r:id="rId5"/>
    <p:sldId id="263" r:id="rId6"/>
    <p:sldId id="273" r:id="rId7"/>
    <p:sldId id="265" r:id="rId8"/>
    <p:sldId id="266" r:id="rId9"/>
    <p:sldId id="268" r:id="rId10"/>
    <p:sldId id="259" r:id="rId11"/>
    <p:sldId id="270" r:id="rId12"/>
    <p:sldId id="271" r:id="rId13"/>
    <p:sldId id="269" r:id="rId14"/>
    <p:sldId id="272" r:id="rId15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rika Nepp" initials="EN" lastIdx="24" clrIdx="0">
    <p:extLst>
      <p:ext uri="{19B8F6BF-5375-455C-9EA6-DF929625EA0E}">
        <p15:presenceInfo xmlns:p15="http://schemas.microsoft.com/office/powerpoint/2012/main" userId="S::nepp@tvwgmbh.onmicrosoft.com::f55ffae7-b19e-4609-92c3-7492df7910df" providerId="AD"/>
      </p:ext>
    </p:extLst>
  </p:cmAuthor>
  <p:cmAuthor id="2" name="Justin Hasche" initials="JH" lastIdx="22" clrIdx="1">
    <p:extLst>
      <p:ext uri="{19B8F6BF-5375-455C-9EA6-DF929625EA0E}">
        <p15:presenceInfo xmlns:p15="http://schemas.microsoft.com/office/powerpoint/2012/main" userId="59e6750952417e9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7484"/>
    <a:srgbClr val="115D81"/>
    <a:srgbClr val="ACAFA0"/>
    <a:srgbClr val="F2A95A"/>
    <a:srgbClr val="E5C7BA"/>
    <a:srgbClr val="177CAC"/>
    <a:srgbClr val="8E5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2E2DB"/>
          </a:solidFill>
        </a:fill>
      </a:tcStyle>
    </a:wholeTbl>
    <a:band2H>
      <a:tcTxStyle/>
      <a:tcStyle>
        <a:tcBdr/>
        <a:fill>
          <a:solidFill>
            <a:srgbClr val="F1F1EE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6E2"/>
          </a:solidFill>
        </a:fill>
      </a:tcStyle>
    </a:wholeTbl>
    <a:band2H>
      <a:tcTxStyle/>
      <a:tcStyle>
        <a:tcBdr/>
        <a:fill>
          <a:solidFill>
            <a:srgbClr val="E7ECF1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715"/>
  </p:normalViewPr>
  <p:slideViewPr>
    <p:cSldViewPr snapToGrid="0" showGuides="1">
      <p:cViewPr varScale="1">
        <p:scale>
          <a:sx n="84" d="100"/>
          <a:sy n="84" d="100"/>
        </p:scale>
        <p:origin x="437" y="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4" name="Shape 4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14571882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Arial"/>
      </a:defRPr>
    </a:lvl1pPr>
    <a:lvl2pPr indent="228600" latinLnBrk="0">
      <a:defRPr sz="1200">
        <a:latin typeface="+mn-lt"/>
        <a:ea typeface="+mn-ea"/>
        <a:cs typeface="+mn-cs"/>
        <a:sym typeface="Arial"/>
      </a:defRPr>
    </a:lvl2pPr>
    <a:lvl3pPr indent="457200" latinLnBrk="0">
      <a:defRPr sz="1200">
        <a:latin typeface="+mn-lt"/>
        <a:ea typeface="+mn-ea"/>
        <a:cs typeface="+mn-cs"/>
        <a:sym typeface="Arial"/>
      </a:defRPr>
    </a:lvl3pPr>
    <a:lvl4pPr indent="685800" latinLnBrk="0">
      <a:defRPr sz="1200">
        <a:latin typeface="+mn-lt"/>
        <a:ea typeface="+mn-ea"/>
        <a:cs typeface="+mn-cs"/>
        <a:sym typeface="Arial"/>
      </a:defRPr>
    </a:lvl4pPr>
    <a:lvl5pPr indent="914400" latinLnBrk="0">
      <a:defRPr sz="1200">
        <a:latin typeface="+mn-lt"/>
        <a:ea typeface="+mn-ea"/>
        <a:cs typeface="+mn-cs"/>
        <a:sym typeface="Arial"/>
      </a:defRPr>
    </a:lvl5pPr>
    <a:lvl6pPr indent="1143000" latinLnBrk="0">
      <a:defRPr sz="1200">
        <a:latin typeface="+mn-lt"/>
        <a:ea typeface="+mn-ea"/>
        <a:cs typeface="+mn-cs"/>
        <a:sym typeface="Arial"/>
      </a:defRPr>
    </a:lvl6pPr>
    <a:lvl7pPr indent="1371600" latinLnBrk="0">
      <a:defRPr sz="1200">
        <a:latin typeface="+mn-lt"/>
        <a:ea typeface="+mn-ea"/>
        <a:cs typeface="+mn-cs"/>
        <a:sym typeface="Arial"/>
      </a:defRPr>
    </a:lvl7pPr>
    <a:lvl8pPr indent="1600200" latinLnBrk="0">
      <a:defRPr sz="1200">
        <a:latin typeface="+mn-lt"/>
        <a:ea typeface="+mn-ea"/>
        <a:cs typeface="+mn-cs"/>
        <a:sym typeface="Arial"/>
      </a:defRPr>
    </a:lvl8pPr>
    <a:lvl9pPr indent="1828800" latinLnBrk="0">
      <a:defRPr sz="1200">
        <a:latin typeface="+mn-lt"/>
        <a:ea typeface="+mn-ea"/>
        <a:cs typeface="+mn-cs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6"/>
          <p:cNvSpPr txBox="1"/>
          <p:nvPr/>
        </p:nvSpPr>
        <p:spPr>
          <a:xfrm>
            <a:off x="4415364" y="6599732"/>
            <a:ext cx="518583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800">
                <a:latin typeface="Helvetica Neue LT 55 Roman"/>
                <a:ea typeface="Helvetica Neue LT 55 Roman"/>
                <a:cs typeface="Helvetica Neue LT 55 Roman"/>
                <a:sym typeface="Helvetica Neue LT 55 Roman"/>
              </a:defRPr>
            </a:lvl1pPr>
          </a:lstStyle>
          <a:p>
            <a:r>
              <a:t> </a:t>
            </a:r>
          </a:p>
        </p:txBody>
      </p:sp>
      <p:sp>
        <p:nvSpPr>
          <p:cNvPr id="20" name="Edit title master format by clicking"/>
          <p:cNvSpPr txBox="1">
            <a:spLocks noGrp="1"/>
          </p:cNvSpPr>
          <p:nvPr>
            <p:ph type="title" hasCustomPrompt="1"/>
          </p:nvPr>
        </p:nvSpPr>
        <p:spPr>
          <a:xfrm>
            <a:off x="383033" y="1509032"/>
            <a:ext cx="7962125" cy="15060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400">
                <a:solidFill>
                  <a:srgbClr val="115D81"/>
                </a:solidFill>
              </a:defRPr>
            </a:lvl1pPr>
          </a:lstStyle>
          <a:p>
            <a:r>
              <a:rPr dirty="0"/>
              <a:t>Edit title master format by clicking</a:t>
            </a:r>
          </a:p>
        </p:txBody>
      </p:sp>
      <p:sp>
        <p:nvSpPr>
          <p:cNvPr id="21" name="Textebene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407366" y="3312680"/>
            <a:ext cx="5256585" cy="876301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 sz="2200">
                <a:solidFill>
                  <a:srgbClr val="115D81"/>
                </a:solidFill>
              </a:defRPr>
            </a:lvl1pPr>
            <a:lvl2pPr indent="457200">
              <a:defRPr sz="2200">
                <a:solidFill>
                  <a:schemeClr val="accent3"/>
                </a:solidFill>
              </a:defRPr>
            </a:lvl2pPr>
            <a:lvl3pPr indent="914400">
              <a:defRPr sz="2200">
                <a:solidFill>
                  <a:schemeClr val="accent3"/>
                </a:solidFill>
              </a:defRPr>
            </a:lvl3pPr>
            <a:lvl4pPr indent="1371600">
              <a:defRPr sz="2200">
                <a:solidFill>
                  <a:schemeClr val="accent3"/>
                </a:solidFill>
              </a:defRPr>
            </a:lvl4pPr>
            <a:lvl5pPr indent="1828800">
              <a:defRPr sz="2200">
                <a:solidFill>
                  <a:schemeClr val="accent3"/>
                </a:solidFill>
              </a:defRPr>
            </a:lvl5pPr>
          </a:lstStyle>
          <a:p>
            <a:r>
              <a:rPr dirty="0"/>
              <a:t>Edit subtitle master style sheet by clicking on it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pic>
        <p:nvPicPr>
          <p:cNvPr id="24" name="Grafik 11" descr="Grafik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512" y="583774"/>
            <a:ext cx="2018258" cy="587345"/>
          </a:xfrm>
          <a:prstGeom prst="rect">
            <a:avLst/>
          </a:prstGeom>
          <a:ln w="12700">
            <a:miter lim="400000"/>
          </a:ln>
        </p:spPr>
      </p:pic>
      <p:pic>
        <p:nvPicPr>
          <p:cNvPr id="27" name="Grafik 42" descr="Grafik 42"/>
          <p:cNvPicPr>
            <a:picLocks noChangeAspect="1"/>
          </p:cNvPicPr>
          <p:nvPr/>
        </p:nvPicPr>
        <p:blipFill>
          <a:blip r:embed="rId3"/>
          <a:srcRect l="26427"/>
          <a:stretch>
            <a:fillRect/>
          </a:stretch>
        </p:blipFill>
        <p:spPr>
          <a:xfrm>
            <a:off x="407365" y="4147686"/>
            <a:ext cx="2207768" cy="659711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xmlns="" id="{07401C46-686A-4232-BCF6-C572B7BA7A7B}"/>
              </a:ext>
            </a:extLst>
          </p:cNvPr>
          <p:cNvCxnSpPr>
            <a:cxnSpLocks/>
          </p:cNvCxnSpPr>
          <p:nvPr/>
        </p:nvCxnSpPr>
        <p:spPr>
          <a:xfrm>
            <a:off x="407365" y="3162268"/>
            <a:ext cx="5256586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754435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it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dit title master format by clicking"/>
          <p:cNvSpPr txBox="1">
            <a:spLocks noGrp="1" noChangeAspect="1"/>
          </p:cNvSpPr>
          <p:nvPr>
            <p:ph type="title" hasCustomPrompt="1"/>
          </p:nvPr>
        </p:nvSpPr>
        <p:spPr>
          <a:xfrm>
            <a:off x="719665" y="847854"/>
            <a:ext cx="8248841" cy="9553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  <a:latin typeface="Bebas Neue" panose="020B0606020202050201" pitchFamily="34" charset="0"/>
              </a:defRPr>
            </a:lvl1pPr>
          </a:lstStyle>
          <a:p>
            <a:r>
              <a:rPr dirty="0"/>
              <a:t>Edit title master format by clicking</a:t>
            </a:r>
          </a:p>
        </p:txBody>
      </p:sp>
      <p:sp>
        <p:nvSpPr>
          <p:cNvPr id="36" name="Textebene 1…"/>
          <p:cNvSpPr txBox="1">
            <a:spLocks noGrp="1" noChangeAspect="1"/>
          </p:cNvSpPr>
          <p:nvPr>
            <p:ph type="body" idx="1" hasCustomPrompt="1"/>
          </p:nvPr>
        </p:nvSpPr>
        <p:spPr>
          <a:xfrm>
            <a:off x="719667" y="2718362"/>
            <a:ext cx="8248841" cy="3160448"/>
          </a:xfrm>
          <a:prstGeom prst="rect">
            <a:avLst/>
          </a:prstGeom>
        </p:spPr>
        <p:txBody>
          <a:bodyPr numCol="3" spcCol="360000">
            <a:noAutofit/>
          </a:bodyPr>
          <a:lstStyle>
            <a:lvl1pPr marL="285750" indent="-285750">
              <a:buFont typeface="Arial" panose="020B0604020202020204" pitchFamily="34" charset="0"/>
              <a:buChar char="•"/>
              <a:defRPr sz="1400">
                <a:latin typeface="Yrsa" panose="020D0000000400000000" pitchFamily="34" charset="0"/>
              </a:defRPr>
            </a:lvl1pPr>
          </a:lstStyle>
          <a:p>
            <a:r>
              <a:rPr dirty="0"/>
              <a:t>Edit text master format</a:t>
            </a: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xmlns="" id="{8FD536FA-AFFF-4FF4-A900-31D40A1C70D5}"/>
              </a:ext>
            </a:extLst>
          </p:cNvPr>
          <p:cNvCxnSpPr>
            <a:cxnSpLocks/>
          </p:cNvCxnSpPr>
          <p:nvPr/>
        </p:nvCxnSpPr>
        <p:spPr>
          <a:xfrm>
            <a:off x="719665" y="2355830"/>
            <a:ext cx="2494590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xmlns="" id="{04E2ADE4-6B2B-4A38-8E0F-3ABF5FDA08CE}"/>
              </a:ext>
            </a:extLst>
          </p:cNvPr>
          <p:cNvSpPr txBox="1"/>
          <p:nvPr/>
        </p:nvSpPr>
        <p:spPr>
          <a:xfrm>
            <a:off x="719665" y="347874"/>
            <a:ext cx="4341181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r-TR" sz="1600" u="none" strike="noStrike" cap="none" spc="0" normalizeH="0" baseline="0" dirty="0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Yrsa" panose="020D0000000400000000" pitchFamily="34" charset="0"/>
                <a:sym typeface="Arial"/>
              </a:rPr>
              <a:t>Ekip Geliştirme</a:t>
            </a:r>
            <a:endParaRPr kumimoji="0" lang="de-DE" sz="1600" u="none" strike="noStrike" cap="none" spc="0" normalizeH="0" baseline="0" dirty="0">
              <a:ln>
                <a:noFill/>
              </a:ln>
              <a:solidFill>
                <a:srgbClr val="115D81"/>
              </a:solidFill>
              <a:effectLst/>
              <a:uFillTx/>
              <a:latin typeface="Yrsa" panose="020D0000000400000000" pitchFamily="34" charset="0"/>
              <a:sym typeface="Arial"/>
            </a:endParaRP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xmlns="" id="{D3C7D137-9670-49C4-BA89-E05F26241758}"/>
              </a:ext>
            </a:extLst>
          </p:cNvPr>
          <p:cNvCxnSpPr>
            <a:cxnSpLocks/>
          </p:cNvCxnSpPr>
          <p:nvPr/>
        </p:nvCxnSpPr>
        <p:spPr>
          <a:xfrm>
            <a:off x="719665" y="2355830"/>
            <a:ext cx="2494590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Grafik 17" descr="Grafik 17">
            <a:extLst>
              <a:ext uri="{FF2B5EF4-FFF2-40B4-BE49-F238E27FC236}">
                <a16:creationId xmlns:a16="http://schemas.microsoft.com/office/drawing/2014/main" xmlns="" id="{525527CA-3C71-4560-A8BF-CBE5ADD96E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665" y="6312774"/>
            <a:ext cx="1299731" cy="37824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Grafik 7" descr="Grafik 7">
            <a:extLst>
              <a:ext uri="{FF2B5EF4-FFF2-40B4-BE49-F238E27FC236}">
                <a16:creationId xmlns:a16="http://schemas.microsoft.com/office/drawing/2014/main" xmlns="" id="{701E0DA0-FC43-4B76-9EC4-E63B19E9A09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968"/>
          <a:stretch>
            <a:fillRect/>
          </a:stretch>
        </p:blipFill>
        <p:spPr>
          <a:xfrm>
            <a:off x="9937631" y="6253343"/>
            <a:ext cx="1473818" cy="437674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Foliennummer">
            <a:extLst>
              <a:ext uri="{FF2B5EF4-FFF2-40B4-BE49-F238E27FC236}">
                <a16:creationId xmlns:a16="http://schemas.microsoft.com/office/drawing/2014/main" xmlns="" id="{3DB77AE7-F231-4F47-8792-0F71D30846E7}"/>
              </a:ext>
            </a:extLst>
          </p:cNvPr>
          <p:cNvSpPr txBox="1">
            <a:spLocks/>
          </p:cNvSpPr>
          <p:nvPr/>
        </p:nvSpPr>
        <p:spPr>
          <a:xfrm>
            <a:off x="5959172" y="6426762"/>
            <a:ext cx="273656" cy="26425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fld id="{86CB4B4D-7CA3-9044-876B-883B54F8677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xmlns="" id="{4E56E96F-66DB-40E8-AD46-30B8CC7DDF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9666" y="1904613"/>
            <a:ext cx="2494590" cy="353493"/>
          </a:xfrm>
        </p:spPr>
        <p:txBody>
          <a:bodyPr numCol="1">
            <a:normAutofit/>
          </a:bodyPr>
          <a:lstStyle>
            <a:lvl1pPr marL="0" indent="0">
              <a:buNone/>
              <a:defRPr sz="1800" i="1">
                <a:latin typeface="Adobe Caslon Pro" panose="0205050205050A020403" pitchFamily="18" charset="0"/>
              </a:defRPr>
            </a:lvl1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6637443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hne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dit title master format by clicking"/>
          <p:cNvSpPr txBox="1">
            <a:spLocks noGrp="1" noChangeAspect="1"/>
          </p:cNvSpPr>
          <p:nvPr>
            <p:ph type="title" hasCustomPrompt="1"/>
          </p:nvPr>
        </p:nvSpPr>
        <p:spPr>
          <a:xfrm>
            <a:off x="719665" y="847854"/>
            <a:ext cx="8248841" cy="9553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  <a:latin typeface="Bebas Neue" panose="020B0606020202050201" pitchFamily="34" charset="0"/>
              </a:defRPr>
            </a:lvl1pPr>
          </a:lstStyle>
          <a:p>
            <a:r>
              <a:rPr dirty="0"/>
              <a:t>Edit title master format by clicking</a:t>
            </a:r>
          </a:p>
        </p:txBody>
      </p:sp>
      <p:sp>
        <p:nvSpPr>
          <p:cNvPr id="36" name="Textebene 1…"/>
          <p:cNvSpPr txBox="1">
            <a:spLocks noGrp="1" noChangeAspect="1"/>
          </p:cNvSpPr>
          <p:nvPr>
            <p:ph type="body" idx="1" hasCustomPrompt="1"/>
          </p:nvPr>
        </p:nvSpPr>
        <p:spPr>
          <a:xfrm>
            <a:off x="719667" y="2718362"/>
            <a:ext cx="8248841" cy="3160448"/>
          </a:xfrm>
          <a:prstGeom prst="rect">
            <a:avLst/>
          </a:prstGeom>
        </p:spPr>
        <p:txBody>
          <a:bodyPr numCol="1" spcCol="0">
            <a:noAutofit/>
          </a:bodyPr>
          <a:lstStyle>
            <a:lvl1pPr marL="285750" indent="-285750">
              <a:buFont typeface="Arial" panose="020B0604020202020204" pitchFamily="34" charset="0"/>
              <a:buChar char="•"/>
              <a:defRPr sz="1400">
                <a:latin typeface="Yrsa" panose="020D0000000400000000" pitchFamily="34" charset="0"/>
              </a:defRPr>
            </a:lvl1pPr>
          </a:lstStyle>
          <a:p>
            <a:r>
              <a:rPr dirty="0"/>
              <a:t>Edit text master format</a:t>
            </a: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xmlns="" id="{8FD536FA-AFFF-4FF4-A900-31D40A1C70D5}"/>
              </a:ext>
            </a:extLst>
          </p:cNvPr>
          <p:cNvCxnSpPr>
            <a:cxnSpLocks/>
          </p:cNvCxnSpPr>
          <p:nvPr/>
        </p:nvCxnSpPr>
        <p:spPr>
          <a:xfrm>
            <a:off x="719665" y="2355830"/>
            <a:ext cx="2494590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xmlns="" id="{04E2ADE4-6B2B-4A38-8E0F-3ABF5FDA08CE}"/>
              </a:ext>
            </a:extLst>
          </p:cNvPr>
          <p:cNvSpPr txBox="1"/>
          <p:nvPr/>
        </p:nvSpPr>
        <p:spPr>
          <a:xfrm>
            <a:off x="719665" y="347874"/>
            <a:ext cx="4341181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r-TR" sz="1600" u="none" strike="noStrike" cap="none" spc="0" normalizeH="0" baseline="0" dirty="0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Yrsa" panose="020D0000000400000000" pitchFamily="34" charset="0"/>
                <a:sym typeface="Arial"/>
              </a:rPr>
              <a:t>Ekip Geliştirme</a:t>
            </a:r>
            <a:endParaRPr kumimoji="0" lang="de-DE" sz="1600" u="none" strike="noStrike" cap="none" spc="0" normalizeH="0" baseline="0" dirty="0">
              <a:ln>
                <a:noFill/>
              </a:ln>
              <a:solidFill>
                <a:srgbClr val="115D81"/>
              </a:solidFill>
              <a:effectLst/>
              <a:uFillTx/>
              <a:latin typeface="Yrsa" panose="020D0000000400000000" pitchFamily="34" charset="0"/>
              <a:sym typeface="Arial"/>
            </a:endParaRP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xmlns="" id="{D3C7D137-9670-49C4-BA89-E05F26241758}"/>
              </a:ext>
            </a:extLst>
          </p:cNvPr>
          <p:cNvCxnSpPr>
            <a:cxnSpLocks/>
          </p:cNvCxnSpPr>
          <p:nvPr/>
        </p:nvCxnSpPr>
        <p:spPr>
          <a:xfrm>
            <a:off x="719665" y="2355830"/>
            <a:ext cx="2494590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Grafik 17" descr="Grafik 17">
            <a:extLst>
              <a:ext uri="{FF2B5EF4-FFF2-40B4-BE49-F238E27FC236}">
                <a16:creationId xmlns:a16="http://schemas.microsoft.com/office/drawing/2014/main" xmlns="" id="{525527CA-3C71-4560-A8BF-CBE5ADD96E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665" y="6312774"/>
            <a:ext cx="1299731" cy="37824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Grafik 7" descr="Grafik 7">
            <a:extLst>
              <a:ext uri="{FF2B5EF4-FFF2-40B4-BE49-F238E27FC236}">
                <a16:creationId xmlns:a16="http://schemas.microsoft.com/office/drawing/2014/main" xmlns="" id="{701E0DA0-FC43-4B76-9EC4-E63B19E9A09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968"/>
          <a:stretch>
            <a:fillRect/>
          </a:stretch>
        </p:blipFill>
        <p:spPr>
          <a:xfrm>
            <a:off x="9937631" y="6253343"/>
            <a:ext cx="1473818" cy="437674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Foliennummer">
            <a:extLst>
              <a:ext uri="{FF2B5EF4-FFF2-40B4-BE49-F238E27FC236}">
                <a16:creationId xmlns:a16="http://schemas.microsoft.com/office/drawing/2014/main" xmlns="" id="{3DB77AE7-F231-4F47-8792-0F71D30846E7}"/>
              </a:ext>
            </a:extLst>
          </p:cNvPr>
          <p:cNvSpPr txBox="1">
            <a:spLocks/>
          </p:cNvSpPr>
          <p:nvPr/>
        </p:nvSpPr>
        <p:spPr>
          <a:xfrm>
            <a:off x="5959172" y="6426762"/>
            <a:ext cx="273656" cy="26425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fld id="{86CB4B4D-7CA3-9044-876B-883B54F8677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xmlns="" id="{4E56E96F-66DB-40E8-AD46-30B8CC7DDF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9666" y="1904613"/>
            <a:ext cx="2494590" cy="353493"/>
          </a:xfrm>
        </p:spPr>
        <p:txBody>
          <a:bodyPr numCol="1">
            <a:normAutofit/>
          </a:bodyPr>
          <a:lstStyle>
            <a:lvl1pPr marL="0" indent="0">
              <a:buNone/>
              <a:defRPr sz="1800" i="1">
                <a:latin typeface="Adobe Caslon Pro" panose="0205050205050A020403" pitchFamily="18" charset="0"/>
              </a:defRPr>
            </a:lvl1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3970845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dit title master format by clicking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Edit title master format by clicking</a:t>
            </a:r>
          </a:p>
        </p:txBody>
      </p:sp>
      <p:sp>
        <p:nvSpPr>
          <p:cNvPr id="36" name="Textebene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Edit text master format</a:t>
            </a:r>
          </a:p>
        </p:txBody>
      </p:sp>
      <p:pic>
        <p:nvPicPr>
          <p:cNvPr id="5" name="Grafik 17" descr="Grafik 17">
            <a:extLst>
              <a:ext uri="{FF2B5EF4-FFF2-40B4-BE49-F238E27FC236}">
                <a16:creationId xmlns:a16="http://schemas.microsoft.com/office/drawing/2014/main" xmlns="" id="{D8CED7B8-BF7A-4D2A-ACA7-2F1AEDC7E4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665" y="6312774"/>
            <a:ext cx="1299731" cy="378243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Grafik 7" descr="Grafik 7">
            <a:extLst>
              <a:ext uri="{FF2B5EF4-FFF2-40B4-BE49-F238E27FC236}">
                <a16:creationId xmlns:a16="http://schemas.microsoft.com/office/drawing/2014/main" xmlns="" id="{9E3D5C26-C02B-4A8F-B153-22110DAE86A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25968"/>
          <a:stretch>
            <a:fillRect/>
          </a:stretch>
        </p:blipFill>
        <p:spPr>
          <a:xfrm>
            <a:off x="9937631" y="6253343"/>
            <a:ext cx="1473818" cy="437674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Foliennummer">
            <a:extLst>
              <a:ext uri="{FF2B5EF4-FFF2-40B4-BE49-F238E27FC236}">
                <a16:creationId xmlns:a16="http://schemas.microsoft.com/office/drawing/2014/main" xmlns="" id="{3FB9EBEE-FF12-4B0E-9F29-4F0EC22D1AF5}"/>
              </a:ext>
            </a:extLst>
          </p:cNvPr>
          <p:cNvSpPr txBox="1">
            <a:spLocks/>
          </p:cNvSpPr>
          <p:nvPr userDrawn="1"/>
        </p:nvSpPr>
        <p:spPr>
          <a:xfrm>
            <a:off x="5959172" y="6426762"/>
            <a:ext cx="273656" cy="26425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fld id="{86CB4B4D-7CA3-9044-876B-883B54F8677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xmlns="" id="{3129559C-DE47-4286-A20F-EA0FD79C8256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719665" y="347874"/>
            <a:ext cx="1470913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r-TR" sz="1600" u="none" strike="noStrike" cap="none" spc="0" normalizeH="0" baseline="0" dirty="0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Yrsa" panose="020D0000000400000000" pitchFamily="34" charset="0"/>
                <a:sym typeface="Arial"/>
              </a:rPr>
              <a:t>Ekip Geliştirme</a:t>
            </a:r>
            <a:endParaRPr kumimoji="0" lang="de-DE" sz="1600" u="none" strike="noStrike" cap="none" spc="0" normalizeH="0" baseline="0" dirty="0">
              <a:ln>
                <a:noFill/>
              </a:ln>
              <a:solidFill>
                <a:srgbClr val="115D81"/>
              </a:solidFill>
              <a:effectLst/>
              <a:uFillTx/>
              <a:latin typeface="Yrsa" panose="020D0000000400000000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742273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6"/>
          <p:cNvSpPr txBox="1"/>
          <p:nvPr/>
        </p:nvSpPr>
        <p:spPr>
          <a:xfrm>
            <a:off x="4415364" y="6599732"/>
            <a:ext cx="518583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800">
                <a:latin typeface="Helvetica Neue LT 55 Roman"/>
                <a:ea typeface="Helvetica Neue LT 55 Roman"/>
                <a:cs typeface="Helvetica Neue LT 55 Roman"/>
                <a:sym typeface="Helvetica Neue LT 55 Roman"/>
              </a:defRPr>
            </a:lvl1pPr>
          </a:lstStyle>
          <a:p>
            <a:r>
              <a:t> </a:t>
            </a:r>
          </a:p>
        </p:txBody>
      </p:sp>
      <p:sp>
        <p:nvSpPr>
          <p:cNvPr id="4" name="Edit title master format by clicking"/>
          <p:cNvSpPr txBox="1">
            <a:spLocks noGrp="1"/>
          </p:cNvSpPr>
          <p:nvPr>
            <p:ph type="title" hasCustomPrompt="1"/>
          </p:nvPr>
        </p:nvSpPr>
        <p:spPr>
          <a:xfrm>
            <a:off x="719667" y="844446"/>
            <a:ext cx="8254647" cy="9553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rPr dirty="0"/>
              <a:t>Edit title master format by clicking</a:t>
            </a:r>
          </a:p>
        </p:txBody>
      </p:sp>
      <p:sp>
        <p:nvSpPr>
          <p:cNvPr id="5" name="Textebene 1…"/>
          <p:cNvSpPr txBox="1">
            <a:spLocks noGrp="1"/>
          </p:cNvSpPr>
          <p:nvPr>
            <p:ph type="body" idx="1" hasCustomPrompt="1"/>
          </p:nvPr>
        </p:nvSpPr>
        <p:spPr>
          <a:xfrm>
            <a:off x="719667" y="2714919"/>
            <a:ext cx="8254647" cy="33080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numCol="3" spcCol="360000">
            <a:normAutofit/>
          </a:bodyPr>
          <a:lstStyle/>
          <a:p>
            <a:r>
              <a:rPr dirty="0"/>
              <a:t>Edit text master format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xmlns="" id="{9D65B367-A3BE-4B49-8BD9-F90429873D3D}"/>
              </a:ext>
            </a:extLst>
          </p:cNvPr>
          <p:cNvSpPr txBox="1">
            <a:spLocks noChangeAspect="1"/>
          </p:cNvSpPr>
          <p:nvPr/>
        </p:nvSpPr>
        <p:spPr>
          <a:xfrm>
            <a:off x="719665" y="347874"/>
            <a:ext cx="4341181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600" u="none" strike="noStrike" cap="none" spc="0" normalizeH="0" baseline="0" dirty="0">
              <a:ln>
                <a:noFill/>
              </a:ln>
              <a:solidFill>
                <a:srgbClr val="115D81"/>
              </a:solidFill>
              <a:effectLst/>
              <a:uFillTx/>
              <a:latin typeface="Yrsa" panose="020D0000000400000000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62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5" r:id="rId3"/>
    <p:sldLayoutId id="2147483654" r:id="rId4"/>
  </p:sldLayoutIdLst>
  <p:transition spd="med"/>
  <p:txStyles>
    <p:titleStyle>
      <a:lvl1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tx1"/>
          </a:solidFill>
          <a:uFillTx/>
          <a:latin typeface="Bebas Neue" panose="020B0606020202050201" pitchFamily="34" charset="0"/>
          <a:ea typeface="+mj-ea"/>
          <a:cs typeface="+mj-cs"/>
          <a:sym typeface="Helvetica"/>
        </a:defRPr>
      </a:lvl1pPr>
      <a:lvl2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285750" marR="0" indent="-28575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400" b="0" i="0" u="none" strike="noStrike" cap="none" spc="0" baseline="0">
          <a:solidFill>
            <a:srgbClr val="000000"/>
          </a:solidFill>
          <a:uFillTx/>
          <a:latin typeface="Yrsa" panose="020D0000000400000000" pitchFamily="34" charset="0"/>
          <a:ea typeface="+mj-ea"/>
          <a:cs typeface="+mj-cs"/>
          <a:sym typeface="Helvetica"/>
        </a:defRPr>
      </a:lvl1pPr>
      <a:lvl2pPr marL="0" marR="0" indent="2667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542925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809625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1076325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5pPr>
      <a:lvl6pPr marL="2514600" marR="0" indent="-2286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6pPr>
      <a:lvl7pPr marL="2971800" marR="0" indent="-2286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7pPr>
      <a:lvl8pPr marL="3429000" marR="0" indent="-2286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8pPr>
      <a:lvl9pPr marL="3886200" marR="0" indent="-2286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9pPr>
    </p:bodyStyle>
    <p:otherStyle>
      <a:lvl1pPr marL="0" marR="0" indent="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am Develop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tr-TR" dirty="0" smtClean="0"/>
              <a:t>Ekip geliştirme</a:t>
            </a:r>
            <a:endParaRPr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9B0C79A4-5390-4FAB-949C-962F956649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4563" y="3133436"/>
            <a:ext cx="6202851" cy="3230125"/>
          </a:xfrm>
          <a:prstGeom prst="rect">
            <a:avLst/>
          </a:prstGeom>
        </p:spPr>
      </p:pic>
      <p:sp>
        <p:nvSpPr>
          <p:cNvPr id="5" name="TextBox 10">
            <a:extLst>
              <a:ext uri="{FF2B5EF4-FFF2-40B4-BE49-F238E27FC236}">
                <a16:creationId xmlns:a16="http://schemas.microsoft.com/office/drawing/2014/main" xmlns="" id="{EDCD942E-DF80-4D6A-930C-E053143B21AC}"/>
              </a:ext>
            </a:extLst>
          </p:cNvPr>
          <p:cNvSpPr txBox="1"/>
          <p:nvPr/>
        </p:nvSpPr>
        <p:spPr>
          <a:xfrm>
            <a:off x="330051" y="5184376"/>
            <a:ext cx="5374512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1100" dirty="0">
                <a:solidFill>
                  <a:srgbClr val="115D81"/>
                </a:solidFill>
              </a:rPr>
              <a:t>Bu proje Avrupa Komisyonu'nun desteğiyle finanse edilmiştir. Bu yayın [iletişim] sadece yazarın görüşlerini yansıtmaktadır ve Komisyon burada yer alan bilgilerin herhangi bir şekilde kullanılmasından sorumlu tutulamaz.</a:t>
            </a:r>
          </a:p>
        </p:txBody>
      </p:sp>
      <p:sp>
        <p:nvSpPr>
          <p:cNvPr id="7" name="TextBox 10">
            <a:extLst>
              <a:ext uri="{FF2B5EF4-FFF2-40B4-BE49-F238E27FC236}">
                <a16:creationId xmlns:a16="http://schemas.microsoft.com/office/drawing/2014/main" xmlns="" id="{A62FD655-158F-4EA8-A896-9F33114B7526}"/>
              </a:ext>
            </a:extLst>
          </p:cNvPr>
          <p:cNvSpPr txBox="1"/>
          <p:nvPr/>
        </p:nvSpPr>
        <p:spPr>
          <a:xfrm>
            <a:off x="348402" y="6011795"/>
            <a:ext cx="545803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1100" dirty="0">
                <a:solidFill>
                  <a:srgbClr val="115D81"/>
                </a:solidFill>
              </a:rPr>
              <a:t>Bu sunum CC BY-NC 4.0 kapsamında lisanslanmıştır. Belge, harici hak sahiplerinin fikri mülkiyetine atıfta bulunur. Fikri mülkiyet hakları ilgili hak sahibine aittir.</a:t>
            </a:r>
          </a:p>
        </p:txBody>
      </p:sp>
      <p:sp>
        <p:nvSpPr>
          <p:cNvPr id="6" name="Edit subtitle master style sheet by clicking on it"/>
          <p:cNvSpPr txBox="1">
            <a:spLocks noGrp="1"/>
          </p:cNvSpPr>
          <p:nvPr>
            <p:ph type="body" sz="quarter" idx="1"/>
          </p:nvPr>
        </p:nvSpPr>
        <p:spPr>
          <a:xfrm>
            <a:off x="407366" y="3312680"/>
            <a:ext cx="5256585" cy="876301"/>
          </a:xfrm>
          <a:prstGeom prst="rect">
            <a:avLst/>
          </a:prstGeom>
        </p:spPr>
        <p:txBody>
          <a:bodyPr/>
          <a:lstStyle/>
          <a:p>
            <a:r>
              <a:rPr lang="tr-TR" dirty="0" smtClean="0"/>
              <a:t>Kısa bir </a:t>
            </a:r>
            <a:r>
              <a:rPr lang="tr-TR" dirty="0" smtClean="0"/>
              <a:t>giriş</a:t>
            </a:r>
            <a:endParaRPr dirty="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Ein gutes Team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err="1"/>
              <a:t>İyi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tr-TR" dirty="0"/>
              <a:t>ekibi ekip </a:t>
            </a:r>
            <a:r>
              <a:rPr lang="en-US" dirty="0" err="1"/>
              <a:t>yapan</a:t>
            </a:r>
            <a:r>
              <a:rPr lang="en-US" dirty="0"/>
              <a:t> </a:t>
            </a:r>
            <a:r>
              <a:rPr lang="en-US" dirty="0" err="1"/>
              <a:t>nedir</a:t>
            </a:r>
            <a:r>
              <a:rPr lang="en-US" dirty="0"/>
              <a:t>?</a:t>
            </a:r>
            <a:endParaRPr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F804B1BF-3A69-4CB8-935E-42FB73379E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9667" y="2718362"/>
            <a:ext cx="8248841" cy="2480959"/>
          </a:xfrm>
        </p:spPr>
        <p:txBody>
          <a:bodyPr/>
          <a:lstStyle/>
          <a:p>
            <a:pPr marL="0" indent="0">
              <a:buNone/>
            </a:pPr>
            <a:r>
              <a:rPr lang="de-DE" b="1" dirty="0"/>
              <a:t>1. </a:t>
            </a:r>
            <a:r>
              <a:rPr lang="de-DE" b="1" dirty="0" err="1"/>
              <a:t>Motiva</a:t>
            </a:r>
            <a:r>
              <a:rPr lang="tr-TR" b="1" dirty="0" err="1"/>
              <a:t>syon</a:t>
            </a:r>
            <a:endParaRPr lang="de-DE" b="1" dirty="0"/>
          </a:p>
          <a:p>
            <a:r>
              <a:rPr lang="en-US" dirty="0" err="1"/>
              <a:t>Görev</a:t>
            </a:r>
            <a:r>
              <a:rPr lang="en-US" dirty="0"/>
              <a:t> </a:t>
            </a:r>
            <a:r>
              <a:rPr lang="en-US" dirty="0" err="1"/>
              <a:t>anlamlı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iyi</a:t>
            </a:r>
            <a:r>
              <a:rPr lang="en-US" dirty="0"/>
              <a:t> </a:t>
            </a:r>
            <a:r>
              <a:rPr lang="en-US" dirty="0" err="1"/>
              <a:t>durumda</a:t>
            </a:r>
            <a:r>
              <a:rPr lang="en-US" dirty="0"/>
              <a:t> motive </a:t>
            </a:r>
            <a:r>
              <a:rPr lang="en-US" dirty="0" err="1"/>
              <a:t>edici</a:t>
            </a:r>
            <a:r>
              <a:rPr lang="en-US" dirty="0"/>
              <a:t> </a:t>
            </a:r>
            <a:r>
              <a:rPr lang="en-US" dirty="0" err="1"/>
              <a:t>olarak</a:t>
            </a:r>
            <a:r>
              <a:rPr lang="en-US" dirty="0"/>
              <a:t> </a:t>
            </a:r>
            <a:r>
              <a:rPr lang="en-US" dirty="0" err="1"/>
              <a:t>algılanmalıdır</a:t>
            </a:r>
            <a:r>
              <a:rPr lang="en-US" dirty="0"/>
              <a:t>.</a:t>
            </a:r>
          </a:p>
          <a:p>
            <a:r>
              <a:rPr lang="en-US" dirty="0" err="1"/>
              <a:t>Başarılı</a:t>
            </a:r>
            <a:r>
              <a:rPr lang="en-US" dirty="0"/>
              <a:t> </a:t>
            </a:r>
            <a:r>
              <a:rPr lang="en-US" dirty="0" err="1"/>
              <a:t>olursa</a:t>
            </a:r>
            <a:r>
              <a:rPr lang="en-US" dirty="0"/>
              <a:t>, </a:t>
            </a:r>
            <a:r>
              <a:rPr lang="en-US" dirty="0" err="1"/>
              <a:t>tüm</a:t>
            </a:r>
            <a:r>
              <a:rPr lang="en-US" dirty="0"/>
              <a:t> </a:t>
            </a:r>
            <a:r>
              <a:rPr lang="en-US" dirty="0" err="1"/>
              <a:t>ekip</a:t>
            </a:r>
            <a:r>
              <a:rPr lang="en-US" dirty="0"/>
              <a:t> </a:t>
            </a:r>
            <a:r>
              <a:rPr lang="en-US" dirty="0" err="1"/>
              <a:t>ödüllendirilmelidir</a:t>
            </a:r>
            <a:r>
              <a:rPr lang="en-US" dirty="0"/>
              <a:t>.</a:t>
            </a:r>
            <a:endParaRPr lang="de-DE" dirty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b="1" dirty="0"/>
              <a:t>2. </a:t>
            </a:r>
            <a:r>
              <a:rPr lang="tr-TR" b="1" dirty="0"/>
              <a:t>Tanımlama</a:t>
            </a:r>
            <a:endParaRPr lang="de-DE" b="1" dirty="0"/>
          </a:p>
          <a:p>
            <a:r>
              <a:rPr lang="en-US" dirty="0"/>
              <a:t>Shared values and stories connect people</a:t>
            </a:r>
          </a:p>
          <a:p>
            <a:r>
              <a:rPr lang="en-US" dirty="0"/>
              <a:t>Team building measures are useful and helpful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b="1" dirty="0"/>
              <a:t>3. </a:t>
            </a:r>
            <a:r>
              <a:rPr lang="de-DE" b="1" dirty="0" err="1"/>
              <a:t>Takım</a:t>
            </a:r>
            <a:r>
              <a:rPr lang="de-DE" b="1" dirty="0"/>
              <a:t> </a:t>
            </a:r>
            <a:r>
              <a:rPr lang="de-DE" b="1" dirty="0" err="1"/>
              <a:t>kompozisyonu</a:t>
            </a:r>
            <a:endParaRPr lang="de-DE" b="1" dirty="0"/>
          </a:p>
          <a:p>
            <a:r>
              <a:rPr lang="en-US" dirty="0"/>
              <a:t>Not only professional criteria matter</a:t>
            </a:r>
            <a:endParaRPr lang="de-DE" dirty="0"/>
          </a:p>
          <a:p>
            <a:r>
              <a:rPr lang="en-US" dirty="0"/>
              <a:t>Members must also be team players (social skills)</a:t>
            </a:r>
          </a:p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B02878CD-32A5-4A84-A7C8-6F95E2EA07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9665" y="1859149"/>
            <a:ext cx="2494590" cy="353493"/>
          </a:xfrm>
        </p:spPr>
        <p:txBody>
          <a:bodyPr>
            <a:noAutofit/>
          </a:bodyPr>
          <a:lstStyle/>
          <a:p>
            <a:r>
              <a:rPr lang="en-US" dirty="0"/>
              <a:t>7 </a:t>
            </a:r>
            <a:r>
              <a:rPr lang="en-US" dirty="0" err="1"/>
              <a:t>ipucu</a:t>
            </a:r>
            <a:endParaRPr lang="de-DE" dirty="0"/>
          </a:p>
          <a:p>
            <a:endParaRPr lang="de-DE" dirty="0"/>
          </a:p>
        </p:txBody>
      </p:sp>
      <p:sp>
        <p:nvSpPr>
          <p:cNvPr id="65" name="7 goldenen Regeln für ein gutes Team (1/3)"/>
          <p:cNvSpPr txBox="1"/>
          <p:nvPr/>
        </p:nvSpPr>
        <p:spPr>
          <a:xfrm>
            <a:off x="719667" y="1147071"/>
            <a:ext cx="7195654" cy="4488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>
              <a:lnSpc>
                <a:spcPct val="95000"/>
              </a:lnSpc>
              <a:defRPr sz="2400" b="1">
                <a:solidFill>
                  <a:schemeClr val="accent3"/>
                </a:solidFill>
                <a:latin typeface="Helvetica Neue LT 55 Roman"/>
                <a:ea typeface="Helvetica Neue LT 55 Roman"/>
                <a:cs typeface="Helvetica Neue LT 55 Roman"/>
                <a:sym typeface="Helvetica Neue LT 55 Roman"/>
              </a:defRPr>
            </a:lvl1pPr>
          </a:lstStyle>
          <a:p>
            <a:endParaRPr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xmlns="" id="{C5C58E80-8AA5-446E-95A4-A57DCBD28D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489231" y="3974508"/>
            <a:ext cx="1810688" cy="1419529"/>
          </a:xfrm>
          <a:prstGeom prst="rect">
            <a:avLst/>
          </a:prstGeom>
        </p:spPr>
      </p:pic>
      <p:sp>
        <p:nvSpPr>
          <p:cNvPr id="10" name="Textplatzhalter 3">
            <a:extLst>
              <a:ext uri="{FF2B5EF4-FFF2-40B4-BE49-F238E27FC236}">
                <a16:creationId xmlns:a16="http://schemas.microsoft.com/office/drawing/2014/main" xmlns="" id="{C41CEC33-D4F0-044F-9516-CF5C1F006BEF}"/>
              </a:ext>
            </a:extLst>
          </p:cNvPr>
          <p:cNvSpPr txBox="1">
            <a:spLocks/>
          </p:cNvSpPr>
          <p:nvPr/>
        </p:nvSpPr>
        <p:spPr>
          <a:xfrm>
            <a:off x="719665" y="5881787"/>
            <a:ext cx="8248841" cy="276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numCol="1" spcCol="360000" anchor="t">
            <a:noAutofit/>
          </a:bodyPr>
          <a:lstStyle>
            <a:lvl1pPr marL="285750" marR="0" indent="-28575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Yrsa" panose="020D0000000400000000" pitchFamily="34" charset="0"/>
                <a:ea typeface="+mj-ea"/>
                <a:cs typeface="+mj-cs"/>
                <a:sym typeface="Helvetica"/>
              </a:defRPr>
            </a:lvl1pPr>
            <a:lvl2pPr marL="0" marR="0" indent="26670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542925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809625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1076325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2514600" marR="0" indent="-22860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2971800" marR="0" indent="-22860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3429000" marR="0" indent="-22860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3886200" marR="0" indent="-22860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marL="0" indent="0">
              <a:buNone/>
            </a:pPr>
            <a:r>
              <a:rPr lang="de-DE" sz="1000" dirty="0"/>
              <a:t>Cf. </a:t>
            </a:r>
            <a:r>
              <a:rPr lang="de-DE" sz="1000" dirty="0" err="1"/>
              <a:t>DasErste.de</a:t>
            </a:r>
            <a:r>
              <a:rPr lang="de-DE" sz="1000" dirty="0"/>
              <a:t>: 7 goldenen Regeln </a:t>
            </a:r>
            <a:r>
              <a:rPr lang="de-DE" sz="1000" dirty="0" err="1"/>
              <a:t>für</a:t>
            </a:r>
            <a:r>
              <a:rPr lang="de-DE" sz="1000" dirty="0"/>
              <a:t> ein gutes Team.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Ein gutes Team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err="1"/>
              <a:t>İyi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tr-TR" dirty="0"/>
              <a:t>ekibi ekip </a:t>
            </a:r>
            <a:r>
              <a:rPr lang="en-US" dirty="0" err="1"/>
              <a:t>yapan</a:t>
            </a:r>
            <a:r>
              <a:rPr lang="en-US" dirty="0"/>
              <a:t> </a:t>
            </a:r>
            <a:r>
              <a:rPr lang="en-US" dirty="0" err="1"/>
              <a:t>nedir</a:t>
            </a:r>
            <a:r>
              <a:rPr lang="en-US" dirty="0"/>
              <a:t>?</a:t>
            </a:r>
            <a:endParaRPr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F804B1BF-3A69-4CB8-935E-42FB73379E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/>
              <a:t>4. </a:t>
            </a:r>
            <a:r>
              <a:rPr lang="de-DE" b="1" dirty="0" err="1"/>
              <a:t>Performans</a:t>
            </a:r>
            <a:r>
              <a:rPr lang="de-DE" b="1" dirty="0"/>
              <a:t> </a:t>
            </a:r>
            <a:r>
              <a:rPr lang="de-DE" b="1" dirty="0" err="1"/>
              <a:t>seviyesi</a:t>
            </a:r>
            <a:endParaRPr lang="de-DE" b="1" dirty="0"/>
          </a:p>
          <a:p>
            <a:pPr marL="0" indent="0">
              <a:buNone/>
            </a:pPr>
            <a:r>
              <a:rPr lang="de-DE" dirty="0" err="1"/>
              <a:t>Ekip</a:t>
            </a:r>
            <a:r>
              <a:rPr lang="de-DE" dirty="0"/>
              <a:t> </a:t>
            </a:r>
            <a:r>
              <a:rPr lang="de-DE" dirty="0" err="1"/>
              <a:t>üyeleri</a:t>
            </a:r>
            <a:r>
              <a:rPr lang="de-DE" dirty="0"/>
              <a:t> </a:t>
            </a:r>
            <a:r>
              <a:rPr lang="de-DE" dirty="0" err="1"/>
              <a:t>benzer</a:t>
            </a:r>
            <a:r>
              <a:rPr lang="de-DE" dirty="0"/>
              <a:t> </a:t>
            </a:r>
            <a:r>
              <a:rPr lang="de-DE" dirty="0" err="1"/>
              <a:t>bir</a:t>
            </a:r>
            <a:r>
              <a:rPr lang="de-DE" dirty="0"/>
              <a:t> </a:t>
            </a:r>
            <a:r>
              <a:rPr lang="de-DE" dirty="0" err="1"/>
              <a:t>performans</a:t>
            </a:r>
            <a:r>
              <a:rPr lang="de-DE" dirty="0"/>
              <a:t> </a:t>
            </a:r>
            <a:r>
              <a:rPr lang="de-DE" dirty="0" err="1"/>
              <a:t>düzeyinde</a:t>
            </a:r>
            <a:r>
              <a:rPr lang="de-DE" dirty="0"/>
              <a:t> </a:t>
            </a:r>
            <a:r>
              <a:rPr lang="de-DE" dirty="0" err="1"/>
              <a:t>olmalıdır</a:t>
            </a:r>
            <a:endParaRPr lang="de-DE" dirty="0"/>
          </a:p>
          <a:p>
            <a:pPr marL="0" indent="0">
              <a:buNone/>
            </a:pPr>
            <a:r>
              <a:rPr lang="de-DE" dirty="0" err="1"/>
              <a:t>Performans</a:t>
            </a:r>
            <a:r>
              <a:rPr lang="de-DE" dirty="0"/>
              <a:t> </a:t>
            </a:r>
            <a:r>
              <a:rPr lang="de-DE" dirty="0" err="1"/>
              <a:t>seviyelerindeki</a:t>
            </a:r>
            <a:r>
              <a:rPr lang="de-DE" dirty="0"/>
              <a:t> </a:t>
            </a:r>
            <a:r>
              <a:rPr lang="de-DE" dirty="0" err="1"/>
              <a:t>küçük</a:t>
            </a:r>
            <a:r>
              <a:rPr lang="de-DE" dirty="0"/>
              <a:t> </a:t>
            </a:r>
            <a:r>
              <a:rPr lang="de-DE" dirty="0" err="1"/>
              <a:t>farklılıklar</a:t>
            </a:r>
            <a:r>
              <a:rPr lang="de-DE" dirty="0"/>
              <a:t>, </a:t>
            </a:r>
            <a:r>
              <a:rPr lang="de-DE" dirty="0" err="1"/>
              <a:t>herkesi</a:t>
            </a:r>
            <a:r>
              <a:rPr lang="de-DE" dirty="0"/>
              <a:t> </a:t>
            </a:r>
            <a:r>
              <a:rPr lang="de-DE" dirty="0" err="1"/>
              <a:t>daha</a:t>
            </a:r>
            <a:r>
              <a:rPr lang="de-DE" dirty="0"/>
              <a:t> da </a:t>
            </a:r>
            <a:r>
              <a:rPr lang="de-DE" dirty="0" err="1"/>
              <a:t>iyi</a:t>
            </a:r>
            <a:r>
              <a:rPr lang="de-DE" dirty="0"/>
              <a:t> </a:t>
            </a:r>
            <a:r>
              <a:rPr lang="de-DE" dirty="0" err="1"/>
              <a:t>olmaya</a:t>
            </a:r>
            <a:r>
              <a:rPr lang="de-DE" dirty="0"/>
              <a:t> </a:t>
            </a:r>
            <a:r>
              <a:rPr lang="de-DE" dirty="0" err="1"/>
              <a:t>yönlendirebilecek</a:t>
            </a:r>
            <a:r>
              <a:rPr lang="de-DE" dirty="0"/>
              <a:t> </a:t>
            </a:r>
            <a:r>
              <a:rPr lang="de-DE" dirty="0" err="1"/>
              <a:t>rekabete</a:t>
            </a:r>
            <a:r>
              <a:rPr lang="de-DE" dirty="0"/>
              <a:t> </a:t>
            </a:r>
            <a:r>
              <a:rPr lang="de-DE" dirty="0" err="1"/>
              <a:t>yol</a:t>
            </a:r>
            <a:r>
              <a:rPr lang="de-DE" dirty="0"/>
              <a:t> </a:t>
            </a:r>
            <a:r>
              <a:rPr lang="de-DE" dirty="0" err="1"/>
              <a:t>açar</a:t>
            </a:r>
            <a:r>
              <a:rPr lang="de-DE" dirty="0"/>
              <a:t>.</a:t>
            </a:r>
          </a:p>
          <a:p>
            <a:pPr marL="0" indent="0">
              <a:buNone/>
            </a:pPr>
            <a:r>
              <a:rPr lang="de-DE" dirty="0" err="1"/>
              <a:t>Ancak</a:t>
            </a:r>
            <a:r>
              <a:rPr lang="de-DE" dirty="0"/>
              <a:t> </a:t>
            </a:r>
            <a:r>
              <a:rPr lang="de-DE" dirty="0" err="1"/>
              <a:t>performansta</a:t>
            </a:r>
            <a:r>
              <a:rPr lang="de-DE" dirty="0"/>
              <a:t> </a:t>
            </a:r>
            <a:r>
              <a:rPr lang="de-DE" dirty="0" err="1"/>
              <a:t>çok</a:t>
            </a:r>
            <a:r>
              <a:rPr lang="de-DE" dirty="0"/>
              <a:t> </a:t>
            </a:r>
            <a:r>
              <a:rPr lang="de-DE" dirty="0" err="1"/>
              <a:t>büyük</a:t>
            </a:r>
            <a:r>
              <a:rPr lang="de-DE" dirty="0"/>
              <a:t> </a:t>
            </a:r>
            <a:r>
              <a:rPr lang="de-DE" dirty="0" err="1"/>
              <a:t>bir</a:t>
            </a:r>
            <a:r>
              <a:rPr lang="de-DE" dirty="0"/>
              <a:t> </a:t>
            </a:r>
            <a:r>
              <a:rPr lang="de-DE" dirty="0" err="1"/>
              <a:t>fark</a:t>
            </a:r>
            <a:r>
              <a:rPr lang="de-DE" dirty="0"/>
              <a:t> </a:t>
            </a:r>
            <a:r>
              <a:rPr lang="de-DE" dirty="0" err="1"/>
              <a:t>başarıyı</a:t>
            </a:r>
            <a:r>
              <a:rPr lang="de-DE" dirty="0"/>
              <a:t> </a:t>
            </a:r>
            <a:r>
              <a:rPr lang="de-DE" dirty="0" err="1"/>
              <a:t>engeller</a:t>
            </a:r>
            <a:r>
              <a:rPr lang="de-DE" dirty="0"/>
              <a:t>.</a:t>
            </a:r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r>
              <a:rPr lang="de-DE" b="1" dirty="0"/>
              <a:t>5. </a:t>
            </a:r>
            <a:r>
              <a:rPr lang="de-DE" b="1" dirty="0" err="1"/>
              <a:t>Görev</a:t>
            </a:r>
            <a:r>
              <a:rPr lang="de-DE" b="1" dirty="0"/>
              <a:t> </a:t>
            </a:r>
            <a:r>
              <a:rPr lang="de-DE" b="1" dirty="0" err="1"/>
              <a:t>dağılımı</a:t>
            </a:r>
            <a:endParaRPr lang="de-DE" b="1" dirty="0"/>
          </a:p>
          <a:p>
            <a:pPr marL="0" indent="0">
              <a:buNone/>
            </a:pPr>
            <a:r>
              <a:rPr lang="de-DE" dirty="0" err="1"/>
              <a:t>Kimin</a:t>
            </a:r>
            <a:r>
              <a:rPr lang="de-DE" dirty="0"/>
              <a:t> </a:t>
            </a:r>
            <a:r>
              <a:rPr lang="de-DE" dirty="0" err="1"/>
              <a:t>hangi</a:t>
            </a:r>
            <a:r>
              <a:rPr lang="de-DE" dirty="0"/>
              <a:t> </a:t>
            </a:r>
            <a:r>
              <a:rPr lang="de-DE" dirty="0" err="1"/>
              <a:t>görevleri</a:t>
            </a:r>
            <a:r>
              <a:rPr lang="de-DE" dirty="0"/>
              <a:t> </a:t>
            </a:r>
            <a:r>
              <a:rPr lang="de-DE" dirty="0" err="1"/>
              <a:t>üstlendiği</a:t>
            </a:r>
            <a:r>
              <a:rPr lang="de-DE" dirty="0"/>
              <a:t> </a:t>
            </a:r>
            <a:r>
              <a:rPr lang="de-DE" dirty="0" err="1"/>
              <a:t>açıkça</a:t>
            </a:r>
            <a:r>
              <a:rPr lang="de-DE" dirty="0"/>
              <a:t> </a:t>
            </a:r>
            <a:r>
              <a:rPr lang="de-DE" dirty="0" err="1"/>
              <a:t>düzenlenmelidir</a:t>
            </a:r>
            <a:endParaRPr lang="de-DE" dirty="0"/>
          </a:p>
          <a:p>
            <a:pPr marL="0" indent="0">
              <a:buNone/>
            </a:pPr>
            <a:r>
              <a:rPr lang="de-DE" dirty="0" err="1"/>
              <a:t>Görevler</a:t>
            </a:r>
            <a:r>
              <a:rPr lang="de-DE" dirty="0"/>
              <a:t> </a:t>
            </a:r>
            <a:r>
              <a:rPr lang="de-DE" dirty="0" err="1"/>
              <a:t>adil</a:t>
            </a:r>
            <a:r>
              <a:rPr lang="de-DE" dirty="0"/>
              <a:t> </a:t>
            </a:r>
            <a:r>
              <a:rPr lang="de-DE" dirty="0" err="1"/>
              <a:t>bir</a:t>
            </a:r>
            <a:r>
              <a:rPr lang="de-DE" dirty="0"/>
              <a:t> </a:t>
            </a:r>
            <a:r>
              <a:rPr lang="de-DE" dirty="0" err="1"/>
              <a:t>şekilde</a:t>
            </a:r>
            <a:r>
              <a:rPr lang="de-DE" dirty="0"/>
              <a:t> </a:t>
            </a:r>
            <a:r>
              <a:rPr lang="de-DE" dirty="0" err="1"/>
              <a:t>dağıtılırsa</a:t>
            </a:r>
            <a:r>
              <a:rPr lang="de-DE" dirty="0"/>
              <a:t>, </a:t>
            </a:r>
            <a:r>
              <a:rPr lang="de-DE" dirty="0" err="1"/>
              <a:t>kimse</a:t>
            </a:r>
            <a:r>
              <a:rPr lang="de-DE" dirty="0"/>
              <a:t> </a:t>
            </a:r>
            <a:r>
              <a:rPr lang="de-DE" dirty="0" err="1"/>
              <a:t>sömürüldüğünü</a:t>
            </a:r>
            <a:r>
              <a:rPr lang="de-DE" dirty="0"/>
              <a:t> </a:t>
            </a:r>
            <a:r>
              <a:rPr lang="de-DE" dirty="0" err="1"/>
              <a:t>hissetmez</a:t>
            </a:r>
            <a:r>
              <a:rPr lang="de-DE" dirty="0"/>
              <a:t>.</a:t>
            </a:r>
          </a:p>
        </p:txBody>
      </p:sp>
      <p:sp>
        <p:nvSpPr>
          <p:cNvPr id="65" name="7 goldenen Regeln für ein gutes Team (1/3)"/>
          <p:cNvSpPr txBox="1"/>
          <p:nvPr/>
        </p:nvSpPr>
        <p:spPr>
          <a:xfrm>
            <a:off x="719667" y="1147071"/>
            <a:ext cx="7195654" cy="4488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rmAutofit/>
          </a:bodyPr>
          <a:lstStyle>
            <a:lvl1pPr>
              <a:lnSpc>
                <a:spcPct val="95000"/>
              </a:lnSpc>
              <a:defRPr sz="2400" b="1">
                <a:solidFill>
                  <a:schemeClr val="accent3"/>
                </a:solidFill>
                <a:latin typeface="Helvetica Neue LT 55 Roman"/>
                <a:ea typeface="Helvetica Neue LT 55 Roman"/>
                <a:cs typeface="Helvetica Neue LT 55 Roman"/>
                <a:sym typeface="Helvetica Neue LT 55 Roman"/>
              </a:defRPr>
            </a:lvl1pPr>
          </a:lstStyle>
          <a:p>
            <a:endParaRPr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D15F6929-5A53-48A3-BAB7-520A6710DE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541" y="4509227"/>
            <a:ext cx="2929560" cy="190920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64DC27CF-34A3-484A-A5C2-EE4355B8B8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243965" y="2718362"/>
            <a:ext cx="2866511" cy="1830320"/>
          </a:xfrm>
          <a:prstGeom prst="rect">
            <a:avLst/>
          </a:prstGeom>
        </p:spPr>
      </p:pic>
      <p:sp>
        <p:nvSpPr>
          <p:cNvPr id="9" name="Textplatzhalter 3">
            <a:extLst>
              <a:ext uri="{FF2B5EF4-FFF2-40B4-BE49-F238E27FC236}">
                <a16:creationId xmlns:a16="http://schemas.microsoft.com/office/drawing/2014/main" xmlns="" id="{3D668633-F46E-F744-B6B3-F2D7585D7F89}"/>
              </a:ext>
            </a:extLst>
          </p:cNvPr>
          <p:cNvSpPr txBox="1">
            <a:spLocks/>
          </p:cNvSpPr>
          <p:nvPr/>
        </p:nvSpPr>
        <p:spPr>
          <a:xfrm>
            <a:off x="719665" y="5881787"/>
            <a:ext cx="8248841" cy="276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numCol="1" spcCol="360000" anchor="t">
            <a:noAutofit/>
          </a:bodyPr>
          <a:lstStyle>
            <a:lvl1pPr marL="285750" marR="0" indent="-28575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Yrsa" panose="020D0000000400000000" pitchFamily="34" charset="0"/>
                <a:ea typeface="+mj-ea"/>
                <a:cs typeface="+mj-cs"/>
                <a:sym typeface="Helvetica"/>
              </a:defRPr>
            </a:lvl1pPr>
            <a:lvl2pPr marL="0" marR="0" indent="26670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542925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809625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1076325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2514600" marR="0" indent="-22860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2971800" marR="0" indent="-22860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3429000" marR="0" indent="-22860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3886200" marR="0" indent="-22860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marL="0" indent="0">
              <a:buNone/>
            </a:pPr>
            <a:r>
              <a:rPr lang="de-DE" sz="1000" dirty="0"/>
              <a:t>Cf. </a:t>
            </a:r>
            <a:r>
              <a:rPr lang="de-DE" sz="1000" dirty="0" err="1"/>
              <a:t>DasErste.de</a:t>
            </a:r>
            <a:r>
              <a:rPr lang="de-DE" sz="1000" dirty="0"/>
              <a:t>: 7 goldenen Regeln </a:t>
            </a:r>
            <a:r>
              <a:rPr lang="de-DE" sz="1000" dirty="0" err="1"/>
              <a:t>für</a:t>
            </a:r>
            <a:r>
              <a:rPr lang="de-DE" sz="1000" dirty="0"/>
              <a:t> ein gutes Team.</a:t>
            </a:r>
          </a:p>
        </p:txBody>
      </p:sp>
      <p:sp>
        <p:nvSpPr>
          <p:cNvPr id="11" name="Textplatzhalter 4">
            <a:extLst>
              <a:ext uri="{FF2B5EF4-FFF2-40B4-BE49-F238E27FC236}">
                <a16:creationId xmlns:a16="http://schemas.microsoft.com/office/drawing/2014/main" xmlns="" id="{AFBAB217-E431-4475-8D97-3E753C8392E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9665" y="1859149"/>
            <a:ext cx="2494590" cy="353493"/>
          </a:xfrm>
        </p:spPr>
        <p:txBody>
          <a:bodyPr>
            <a:noAutofit/>
          </a:bodyPr>
          <a:lstStyle/>
          <a:p>
            <a:r>
              <a:rPr lang="en-US" dirty="0"/>
              <a:t>7 tips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709078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Ein gutes Team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err="1"/>
              <a:t>İyi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tr-TR" dirty="0"/>
              <a:t>ekibi ekip </a:t>
            </a:r>
            <a:r>
              <a:rPr lang="en-US" dirty="0" err="1"/>
              <a:t>yapan</a:t>
            </a:r>
            <a:r>
              <a:rPr lang="en-US" dirty="0"/>
              <a:t> </a:t>
            </a:r>
            <a:r>
              <a:rPr lang="en-US" dirty="0" err="1"/>
              <a:t>nedir</a:t>
            </a:r>
            <a:r>
              <a:rPr lang="en-US" dirty="0"/>
              <a:t>?</a:t>
            </a:r>
            <a:endParaRPr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F804B1BF-3A69-4CB8-935E-42FB73379E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/>
              <a:t>6. </a:t>
            </a:r>
            <a:r>
              <a:rPr lang="tr-TR" b="1" dirty="0" smtClean="0"/>
              <a:t>Ekip</a:t>
            </a:r>
            <a:r>
              <a:rPr lang="de-DE" b="1" dirty="0" smtClean="0"/>
              <a:t> </a:t>
            </a:r>
            <a:r>
              <a:rPr lang="de-DE" b="1" dirty="0" err="1"/>
              <a:t>iklimi</a:t>
            </a:r>
            <a:endParaRPr lang="de-DE" b="1" dirty="0"/>
          </a:p>
          <a:p>
            <a:pPr marL="0" indent="0">
              <a:buNone/>
            </a:pPr>
            <a:r>
              <a:rPr lang="de-DE" dirty="0" err="1"/>
              <a:t>Açık</a:t>
            </a:r>
            <a:r>
              <a:rPr lang="de-DE" dirty="0"/>
              <a:t> </a:t>
            </a:r>
            <a:r>
              <a:rPr lang="de-DE" dirty="0" err="1"/>
              <a:t>iletişim</a:t>
            </a:r>
            <a:r>
              <a:rPr lang="de-DE" dirty="0"/>
              <a:t> </a:t>
            </a:r>
            <a:r>
              <a:rPr lang="de-DE" dirty="0" err="1"/>
              <a:t>yoluyla</a:t>
            </a:r>
            <a:r>
              <a:rPr lang="de-DE" dirty="0"/>
              <a:t> </a:t>
            </a:r>
            <a:r>
              <a:rPr lang="de-DE" dirty="0" err="1"/>
              <a:t>iyi</a:t>
            </a:r>
            <a:r>
              <a:rPr lang="de-DE" dirty="0"/>
              <a:t> </a:t>
            </a:r>
            <a:r>
              <a:rPr lang="de-DE" dirty="0" err="1"/>
              <a:t>bir</a:t>
            </a:r>
            <a:r>
              <a:rPr lang="de-DE" dirty="0"/>
              <a:t> </a:t>
            </a:r>
            <a:r>
              <a:rPr lang="de-DE" dirty="0" err="1"/>
              <a:t>atmosfer</a:t>
            </a:r>
            <a:endParaRPr lang="de-DE" dirty="0"/>
          </a:p>
          <a:p>
            <a:pPr marL="0" indent="0">
              <a:buNone/>
            </a:pPr>
            <a:r>
              <a:rPr lang="de-DE" dirty="0" err="1"/>
              <a:t>Fikirleri</a:t>
            </a:r>
            <a:r>
              <a:rPr lang="de-DE" dirty="0"/>
              <a:t> </a:t>
            </a:r>
            <a:r>
              <a:rPr lang="de-DE" dirty="0" err="1"/>
              <a:t>ödüllendirin</a:t>
            </a:r>
            <a:r>
              <a:rPr lang="de-DE" dirty="0"/>
              <a:t> </a:t>
            </a:r>
            <a:r>
              <a:rPr lang="de-DE" dirty="0" err="1"/>
              <a:t>ve</a:t>
            </a:r>
            <a:r>
              <a:rPr lang="de-DE" dirty="0"/>
              <a:t> </a:t>
            </a:r>
            <a:r>
              <a:rPr lang="de-DE" dirty="0" err="1"/>
              <a:t>hataları</a:t>
            </a:r>
            <a:r>
              <a:rPr lang="de-DE" dirty="0"/>
              <a:t> </a:t>
            </a:r>
            <a:r>
              <a:rPr lang="de-DE" dirty="0" err="1"/>
              <a:t>tolere</a:t>
            </a:r>
            <a:r>
              <a:rPr lang="de-DE" dirty="0"/>
              <a:t> </a:t>
            </a:r>
            <a:r>
              <a:rPr lang="de-DE" dirty="0" err="1"/>
              <a:t>edin</a:t>
            </a:r>
            <a:endParaRPr lang="de-DE" dirty="0"/>
          </a:p>
          <a:p>
            <a:pPr marL="0" indent="0">
              <a:buNone/>
            </a:pPr>
            <a:r>
              <a:rPr lang="de-DE" dirty="0" err="1"/>
              <a:t>Ortak</a:t>
            </a:r>
            <a:r>
              <a:rPr lang="de-DE" dirty="0"/>
              <a:t> </a:t>
            </a:r>
            <a:r>
              <a:rPr lang="de-DE" dirty="0" err="1"/>
              <a:t>alışveriş</a:t>
            </a:r>
            <a:r>
              <a:rPr lang="de-DE" dirty="0"/>
              <a:t> </a:t>
            </a:r>
            <a:r>
              <a:rPr lang="de-DE" dirty="0" err="1"/>
              <a:t>yerleri</a:t>
            </a:r>
            <a:r>
              <a:rPr lang="de-DE" dirty="0"/>
              <a:t> </a:t>
            </a:r>
            <a:r>
              <a:rPr lang="de-DE" dirty="0" err="1"/>
              <a:t>yaratın</a:t>
            </a:r>
            <a:r>
              <a:rPr lang="de-DE" dirty="0"/>
              <a:t>, </a:t>
            </a:r>
            <a:r>
              <a:rPr lang="de-DE" dirty="0" err="1"/>
              <a:t>aynı</a:t>
            </a:r>
            <a:r>
              <a:rPr lang="de-DE" dirty="0"/>
              <a:t> </a:t>
            </a:r>
            <a:r>
              <a:rPr lang="de-DE" dirty="0" err="1"/>
              <a:t>zamanda</a:t>
            </a:r>
            <a:r>
              <a:rPr lang="de-DE" dirty="0"/>
              <a:t> </a:t>
            </a:r>
            <a:r>
              <a:rPr lang="de-DE" dirty="0" err="1"/>
              <a:t>inziva</a:t>
            </a:r>
            <a:r>
              <a:rPr lang="de-DE" dirty="0"/>
              <a:t> </a:t>
            </a:r>
            <a:r>
              <a:rPr lang="de-DE" dirty="0" err="1"/>
              <a:t>alanları</a:t>
            </a:r>
            <a:r>
              <a:rPr lang="de-DE" dirty="0"/>
              <a:t> da </a:t>
            </a:r>
            <a:r>
              <a:rPr lang="de-DE" dirty="0" err="1"/>
              <a:t>yaratın</a:t>
            </a:r>
            <a:r>
              <a:rPr lang="de-DE" dirty="0"/>
              <a:t> (</a:t>
            </a:r>
            <a:r>
              <a:rPr lang="de-DE" dirty="0" err="1"/>
              <a:t>ortak</a:t>
            </a:r>
            <a:r>
              <a:rPr lang="de-DE" dirty="0"/>
              <a:t> </a:t>
            </a:r>
            <a:r>
              <a:rPr lang="de-DE" dirty="0" err="1"/>
              <a:t>mutfaklar</a:t>
            </a:r>
            <a:r>
              <a:rPr lang="de-DE" dirty="0"/>
              <a:t> </a:t>
            </a:r>
            <a:r>
              <a:rPr lang="de-DE" dirty="0" err="1"/>
              <a:t>ve</a:t>
            </a:r>
            <a:r>
              <a:rPr lang="de-DE" dirty="0"/>
              <a:t> </a:t>
            </a:r>
            <a:r>
              <a:rPr lang="de-DE" dirty="0" err="1"/>
              <a:t>işyerleri</a:t>
            </a:r>
            <a:r>
              <a:rPr lang="de-DE" dirty="0"/>
              <a:t>).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r>
              <a:rPr lang="de-DE" b="1" dirty="0"/>
              <a:t>7. </a:t>
            </a:r>
            <a:r>
              <a:rPr lang="de-DE" b="1" dirty="0" err="1"/>
              <a:t>Ekip</a:t>
            </a:r>
            <a:r>
              <a:rPr lang="de-DE" b="1" dirty="0"/>
              <a:t> </a:t>
            </a:r>
            <a:r>
              <a:rPr lang="de-DE" b="1" dirty="0" err="1"/>
              <a:t>yönetimi</a:t>
            </a:r>
            <a:endParaRPr lang="de-DE" b="1" dirty="0"/>
          </a:p>
          <a:p>
            <a:pPr marL="0" indent="0">
              <a:buNone/>
            </a:pPr>
            <a:r>
              <a:rPr lang="de-DE" dirty="0" err="1"/>
              <a:t>Biri</a:t>
            </a:r>
            <a:r>
              <a:rPr lang="de-DE" dirty="0"/>
              <a:t> </a:t>
            </a:r>
            <a:r>
              <a:rPr lang="de-DE" dirty="0" err="1"/>
              <a:t>öncülük</a:t>
            </a:r>
            <a:r>
              <a:rPr lang="de-DE" dirty="0"/>
              <a:t> </a:t>
            </a:r>
            <a:r>
              <a:rPr lang="de-DE" dirty="0" err="1"/>
              <a:t>etmeli</a:t>
            </a:r>
            <a:endParaRPr lang="de-DE" dirty="0"/>
          </a:p>
          <a:p>
            <a:pPr marL="0" indent="0">
              <a:buNone/>
            </a:pPr>
            <a:r>
              <a:rPr lang="de-DE" dirty="0" err="1"/>
              <a:t>İyi</a:t>
            </a:r>
            <a:r>
              <a:rPr lang="de-DE" dirty="0"/>
              <a:t> </a:t>
            </a:r>
            <a:r>
              <a:rPr lang="de-DE" dirty="0" err="1"/>
              <a:t>bir</a:t>
            </a:r>
            <a:r>
              <a:rPr lang="de-DE" dirty="0"/>
              <a:t> </a:t>
            </a:r>
            <a:r>
              <a:rPr lang="de-DE" dirty="0" err="1"/>
              <a:t>ekip</a:t>
            </a:r>
            <a:r>
              <a:rPr lang="de-DE" dirty="0"/>
              <a:t> </a:t>
            </a:r>
            <a:r>
              <a:rPr lang="de-DE" dirty="0" err="1"/>
              <a:t>yöneticisi</a:t>
            </a:r>
            <a:r>
              <a:rPr lang="de-DE" dirty="0"/>
              <a:t> </a:t>
            </a:r>
            <a:r>
              <a:rPr lang="de-DE" dirty="0" err="1"/>
              <a:t>tüm</a:t>
            </a:r>
            <a:r>
              <a:rPr lang="de-DE" dirty="0"/>
              <a:t> </a:t>
            </a:r>
            <a:r>
              <a:rPr lang="de-DE" dirty="0" err="1"/>
              <a:t>sesleri</a:t>
            </a:r>
            <a:r>
              <a:rPr lang="de-DE" dirty="0"/>
              <a:t> </a:t>
            </a:r>
            <a:r>
              <a:rPr lang="de-DE" dirty="0" err="1"/>
              <a:t>ciddiye</a:t>
            </a:r>
            <a:r>
              <a:rPr lang="de-DE" dirty="0"/>
              <a:t> </a:t>
            </a:r>
            <a:r>
              <a:rPr lang="de-DE" dirty="0" err="1"/>
              <a:t>almalıdır</a:t>
            </a:r>
            <a:r>
              <a:rPr lang="de-DE" dirty="0"/>
              <a:t>.</a:t>
            </a:r>
          </a:p>
          <a:p>
            <a:pPr marL="0" indent="0">
              <a:buNone/>
            </a:pPr>
            <a:r>
              <a:rPr lang="de-DE" dirty="0" err="1"/>
              <a:t>Takım</a:t>
            </a:r>
            <a:r>
              <a:rPr lang="de-DE" dirty="0"/>
              <a:t> </a:t>
            </a:r>
            <a:r>
              <a:rPr lang="de-DE" dirty="0" err="1"/>
              <a:t>yöneticisi</a:t>
            </a:r>
            <a:r>
              <a:rPr lang="de-DE" dirty="0"/>
              <a:t> </a:t>
            </a:r>
            <a:r>
              <a:rPr lang="de-DE" dirty="0" err="1"/>
              <a:t>sorumluluk</a:t>
            </a:r>
            <a:r>
              <a:rPr lang="de-DE" dirty="0"/>
              <a:t> </a:t>
            </a:r>
            <a:r>
              <a:rPr lang="de-DE" dirty="0" err="1"/>
              <a:t>alır</a:t>
            </a:r>
            <a:r>
              <a:rPr lang="de-DE" dirty="0"/>
              <a:t> </a:t>
            </a:r>
            <a:r>
              <a:rPr lang="de-DE" dirty="0" err="1"/>
              <a:t>ve</a:t>
            </a:r>
            <a:r>
              <a:rPr lang="de-DE" dirty="0"/>
              <a:t> </a:t>
            </a:r>
            <a:r>
              <a:rPr lang="de-DE" dirty="0" err="1"/>
              <a:t>kararlar</a:t>
            </a:r>
            <a:r>
              <a:rPr lang="de-DE" dirty="0"/>
              <a:t> </a:t>
            </a:r>
            <a:r>
              <a:rPr lang="de-DE" dirty="0" err="1"/>
              <a:t>verir</a:t>
            </a:r>
            <a:endParaRPr lang="de-DE" dirty="0"/>
          </a:p>
        </p:txBody>
      </p:sp>
      <p:sp>
        <p:nvSpPr>
          <p:cNvPr id="65" name="7 goldenen Regeln für ein gutes Team (1/3)"/>
          <p:cNvSpPr txBox="1"/>
          <p:nvPr/>
        </p:nvSpPr>
        <p:spPr>
          <a:xfrm>
            <a:off x="719667" y="1147071"/>
            <a:ext cx="7195654" cy="4488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>
              <a:lnSpc>
                <a:spcPct val="95000"/>
              </a:lnSpc>
              <a:defRPr sz="2400" b="1">
                <a:solidFill>
                  <a:schemeClr val="accent3"/>
                </a:solidFill>
                <a:latin typeface="Helvetica Neue LT 55 Roman"/>
                <a:ea typeface="Helvetica Neue LT 55 Roman"/>
                <a:cs typeface="Helvetica Neue LT 55 Roman"/>
                <a:sym typeface="Helvetica Neue LT 55 Roman"/>
              </a:defRPr>
            </a:lvl1pPr>
          </a:lstStyle>
          <a:p>
            <a:endParaRPr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xmlns="" id="{96F7552E-C3BC-45E8-8522-75707FEB5D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764" y="4008816"/>
            <a:ext cx="2580909" cy="202720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D6F2EF0E-DF98-45BE-AFC0-AD9B0DA893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030183" y="2718362"/>
            <a:ext cx="2580908" cy="2580908"/>
          </a:xfrm>
          <a:prstGeom prst="rect">
            <a:avLst/>
          </a:prstGeom>
        </p:spPr>
      </p:pic>
      <p:sp>
        <p:nvSpPr>
          <p:cNvPr id="8" name="Textplatzhalter 3">
            <a:extLst>
              <a:ext uri="{FF2B5EF4-FFF2-40B4-BE49-F238E27FC236}">
                <a16:creationId xmlns:a16="http://schemas.microsoft.com/office/drawing/2014/main" xmlns="" id="{8B41A2C3-9439-0747-8420-570C3F46C7E9}"/>
              </a:ext>
            </a:extLst>
          </p:cNvPr>
          <p:cNvSpPr txBox="1">
            <a:spLocks/>
          </p:cNvSpPr>
          <p:nvPr/>
        </p:nvSpPr>
        <p:spPr>
          <a:xfrm>
            <a:off x="719665" y="5881787"/>
            <a:ext cx="8248841" cy="276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numCol="1" spcCol="360000" anchor="t">
            <a:noAutofit/>
          </a:bodyPr>
          <a:lstStyle>
            <a:lvl1pPr marL="285750" marR="0" indent="-28575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Yrsa" panose="020D0000000400000000" pitchFamily="34" charset="0"/>
                <a:ea typeface="+mj-ea"/>
                <a:cs typeface="+mj-cs"/>
                <a:sym typeface="Helvetica"/>
              </a:defRPr>
            </a:lvl1pPr>
            <a:lvl2pPr marL="0" marR="0" indent="26670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542925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809625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1076325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2514600" marR="0" indent="-22860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2971800" marR="0" indent="-22860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3429000" marR="0" indent="-22860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3886200" marR="0" indent="-22860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marL="0" indent="0">
              <a:buNone/>
            </a:pPr>
            <a:r>
              <a:rPr lang="de-DE" sz="1000" dirty="0"/>
              <a:t>Cf. </a:t>
            </a:r>
            <a:r>
              <a:rPr lang="de-DE" sz="1000" dirty="0" err="1"/>
              <a:t>DasErste.de</a:t>
            </a:r>
            <a:r>
              <a:rPr lang="de-DE" sz="1000" dirty="0"/>
              <a:t>: 7 goldenen Regeln </a:t>
            </a:r>
            <a:r>
              <a:rPr lang="de-DE" sz="1000" dirty="0" err="1"/>
              <a:t>für</a:t>
            </a:r>
            <a:r>
              <a:rPr lang="de-DE" sz="1000" dirty="0"/>
              <a:t> ein gutes Team.</a:t>
            </a:r>
          </a:p>
        </p:txBody>
      </p:sp>
      <p:sp>
        <p:nvSpPr>
          <p:cNvPr id="11" name="Textplatzhalter 4">
            <a:extLst>
              <a:ext uri="{FF2B5EF4-FFF2-40B4-BE49-F238E27FC236}">
                <a16:creationId xmlns:a16="http://schemas.microsoft.com/office/drawing/2014/main" xmlns="" id="{C331F93B-2CF5-4E7F-A078-EB7CBB82B2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9665" y="1859149"/>
            <a:ext cx="2494590" cy="353493"/>
          </a:xfrm>
        </p:spPr>
        <p:txBody>
          <a:bodyPr>
            <a:noAutofit/>
          </a:bodyPr>
          <a:lstStyle/>
          <a:p>
            <a:r>
              <a:rPr lang="en-US" dirty="0"/>
              <a:t>7 tips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27347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Folgende Tools können euch unterstützen: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tr-TR" dirty="0" smtClean="0"/>
              <a:t>Aşağıdaki</a:t>
            </a:r>
            <a:r>
              <a:rPr lang="en-GB" dirty="0" smtClean="0"/>
              <a:t> </a:t>
            </a:r>
            <a:r>
              <a:rPr lang="tr-TR" dirty="0" smtClean="0"/>
              <a:t>araçlar</a:t>
            </a:r>
            <a:r>
              <a:rPr lang="en-GB" dirty="0" smtClean="0"/>
              <a:t> size </a:t>
            </a:r>
            <a:r>
              <a:rPr lang="tr-TR" dirty="0" smtClean="0"/>
              <a:t>destek</a:t>
            </a:r>
            <a:r>
              <a:rPr lang="en-GB" dirty="0" smtClean="0"/>
              <a:t> </a:t>
            </a:r>
            <a:r>
              <a:rPr lang="tr-TR" dirty="0" smtClean="0"/>
              <a:t>olabilir</a:t>
            </a:r>
            <a:r>
              <a:rPr lang="en-GB" dirty="0" smtClean="0"/>
              <a:t>:</a:t>
            </a:r>
            <a:endParaRPr dirty="0"/>
          </a:p>
        </p:txBody>
      </p:sp>
      <p:sp>
        <p:nvSpPr>
          <p:cNvPr id="189" name="Kulturtypologie…"/>
          <p:cNvSpPr txBox="1">
            <a:spLocks noGrp="1"/>
          </p:cNvSpPr>
          <p:nvPr>
            <p:ph type="body" idx="1"/>
          </p:nvPr>
        </p:nvSpPr>
        <p:spPr>
          <a:xfrm>
            <a:off x="719667" y="2718362"/>
            <a:ext cx="8396901" cy="3211383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r>
              <a:rPr lang="de-DE" b="1" dirty="0" err="1"/>
              <a:t>Kurumsal</a:t>
            </a:r>
            <a:r>
              <a:rPr lang="de-DE" b="1" dirty="0"/>
              <a:t> </a:t>
            </a:r>
            <a:r>
              <a:rPr lang="de-DE" b="1" dirty="0" err="1" smtClean="0"/>
              <a:t>kültür</a:t>
            </a:r>
            <a:endParaRPr lang="de-DE" b="1" dirty="0" smtClean="0"/>
          </a:p>
          <a:p>
            <a:pPr marL="220578" indent="-220578"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en-US" dirty="0"/>
              <a:t>Bu </a:t>
            </a:r>
            <a:r>
              <a:rPr lang="en-US" dirty="0" err="1"/>
              <a:t>araç</a:t>
            </a:r>
            <a:r>
              <a:rPr lang="en-US" dirty="0"/>
              <a:t> </a:t>
            </a:r>
            <a:r>
              <a:rPr lang="en-US" dirty="0" err="1"/>
              <a:t>ile</a:t>
            </a:r>
            <a:r>
              <a:rPr lang="en-US" dirty="0"/>
              <a:t> </a:t>
            </a:r>
            <a:r>
              <a:rPr lang="en-US" dirty="0" err="1"/>
              <a:t>ağınızı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kültür</a:t>
            </a:r>
            <a:r>
              <a:rPr lang="en-US" dirty="0"/>
              <a:t> </a:t>
            </a:r>
            <a:r>
              <a:rPr lang="en-US" dirty="0" err="1"/>
              <a:t>tipine</a:t>
            </a:r>
            <a:r>
              <a:rPr lang="en-US" dirty="0"/>
              <a:t> </a:t>
            </a:r>
            <a:r>
              <a:rPr lang="en-US" dirty="0" err="1"/>
              <a:t>atayabilir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bu</a:t>
            </a:r>
            <a:r>
              <a:rPr lang="en-US" dirty="0"/>
              <a:t> </a:t>
            </a:r>
            <a:r>
              <a:rPr lang="en-US" dirty="0" err="1"/>
              <a:t>temelde</a:t>
            </a:r>
            <a:r>
              <a:rPr lang="en-US" dirty="0"/>
              <a:t> </a:t>
            </a:r>
            <a:r>
              <a:rPr lang="en-US" dirty="0" err="1"/>
              <a:t>stratejiler</a:t>
            </a:r>
            <a:r>
              <a:rPr lang="en-US" dirty="0"/>
              <a:t> </a:t>
            </a:r>
            <a:r>
              <a:rPr lang="en-US" dirty="0" err="1"/>
              <a:t>yansıtabilir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geliştirebilirsiniz</a:t>
            </a:r>
            <a:r>
              <a:rPr lang="en-US" dirty="0" smtClean="0"/>
              <a:t>.</a:t>
            </a:r>
          </a:p>
          <a:p>
            <a:pPr marL="220578" indent="-220578">
              <a:lnSpc>
                <a:spcPct val="120000"/>
              </a:lnSpc>
              <a:buClr>
                <a:srgbClr val="FFFFFF"/>
              </a:buClr>
              <a:buSzPct val="100000"/>
              <a:buChar char="•"/>
              <a:defRPr sz="1400"/>
            </a:pPr>
            <a:endParaRPr lang="de-DE" dirty="0"/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r>
              <a:rPr lang="de-DE" b="1" dirty="0"/>
              <a:t>Nilüfer </a:t>
            </a:r>
            <a:r>
              <a:rPr lang="de-DE" b="1" dirty="0" err="1" smtClean="0"/>
              <a:t>Modeli</a:t>
            </a:r>
            <a:endParaRPr lang="de-DE" b="1" dirty="0"/>
          </a:p>
          <a:p>
            <a:pPr marL="220578" indent="-220578"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en-US" dirty="0" err="1"/>
              <a:t>Organizasyon</a:t>
            </a:r>
            <a:r>
              <a:rPr lang="en-US" dirty="0"/>
              <a:t> </a:t>
            </a:r>
            <a:r>
              <a:rPr lang="en-US" dirty="0" err="1"/>
              <a:t>kültürünü</a:t>
            </a:r>
            <a:r>
              <a:rPr lang="en-US" dirty="0"/>
              <a:t> </a:t>
            </a:r>
            <a:r>
              <a:rPr lang="en-US" dirty="0" err="1"/>
              <a:t>analiz</a:t>
            </a:r>
            <a:r>
              <a:rPr lang="en-US" dirty="0"/>
              <a:t> </a:t>
            </a:r>
            <a:r>
              <a:rPr lang="en-US" dirty="0" err="1"/>
              <a:t>etmek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nilüfer</a:t>
            </a:r>
            <a:r>
              <a:rPr lang="en-US" dirty="0"/>
              <a:t> </a:t>
            </a:r>
            <a:r>
              <a:rPr lang="en-US" dirty="0" err="1"/>
              <a:t>modelini</a:t>
            </a:r>
            <a:r>
              <a:rPr lang="en-US" dirty="0"/>
              <a:t> </a:t>
            </a:r>
            <a:r>
              <a:rPr lang="en-US" dirty="0" err="1"/>
              <a:t>kullanın</a:t>
            </a:r>
            <a:r>
              <a:rPr lang="en-US" dirty="0"/>
              <a:t>.</a:t>
            </a:r>
          </a:p>
          <a:p>
            <a:pPr marL="220578" indent="-220578">
              <a:lnSpc>
                <a:spcPct val="120000"/>
              </a:lnSpc>
              <a:buClr>
                <a:srgbClr val="FFFFFF"/>
              </a:buClr>
              <a:buSzPct val="100000"/>
              <a:buChar char="•"/>
              <a:defRPr sz="1400"/>
            </a:pPr>
            <a:endParaRPr lang="en-US" b="1" dirty="0"/>
          </a:p>
          <a:p>
            <a:pPr marL="220578" indent="-220578">
              <a:lnSpc>
                <a:spcPct val="120000"/>
              </a:lnSpc>
              <a:buClr>
                <a:srgbClr val="FFFFFF"/>
              </a:buClr>
              <a:buSzPct val="100000"/>
              <a:buChar char="•"/>
              <a:defRPr sz="1400"/>
            </a:pPr>
            <a:endParaRPr lang="en-US" b="1" dirty="0"/>
          </a:p>
          <a:p>
            <a:pPr marL="220578" indent="-220578">
              <a:lnSpc>
                <a:spcPct val="120000"/>
              </a:lnSpc>
              <a:buClr>
                <a:srgbClr val="FFFFFF"/>
              </a:buClr>
              <a:buSzPct val="100000"/>
              <a:buChar char="•"/>
              <a:defRPr sz="1400"/>
            </a:pPr>
            <a:endParaRPr lang="de-DE" b="1" dirty="0"/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r>
              <a:rPr lang="de-DE" b="1" dirty="0" err="1"/>
              <a:t>Değer</a:t>
            </a:r>
            <a:r>
              <a:rPr lang="de-DE" b="1" dirty="0"/>
              <a:t> </a:t>
            </a:r>
            <a:r>
              <a:rPr lang="de-DE" b="1" dirty="0" err="1" smtClean="0"/>
              <a:t>Hedefi</a:t>
            </a:r>
            <a:endParaRPr lang="de-DE" b="1" dirty="0"/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en-US" dirty="0" err="1"/>
              <a:t>Merkezi</a:t>
            </a:r>
            <a:r>
              <a:rPr lang="en-US" dirty="0"/>
              <a:t> </a:t>
            </a:r>
            <a:r>
              <a:rPr lang="en-US" dirty="0" err="1"/>
              <a:t>değerleri</a:t>
            </a:r>
            <a:r>
              <a:rPr lang="en-US" dirty="0"/>
              <a:t> </a:t>
            </a:r>
            <a:r>
              <a:rPr lang="en-US" dirty="0" err="1"/>
              <a:t>tanımlamak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somutlaştırmak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değer</a:t>
            </a:r>
            <a:r>
              <a:rPr lang="en-US" dirty="0"/>
              <a:t> </a:t>
            </a:r>
            <a:r>
              <a:rPr lang="en-US" dirty="0" err="1"/>
              <a:t>hedefini</a:t>
            </a:r>
            <a:r>
              <a:rPr lang="en-US" dirty="0"/>
              <a:t> </a:t>
            </a:r>
            <a:r>
              <a:rPr lang="en-US" dirty="0" err="1"/>
              <a:t>kullanın</a:t>
            </a:r>
            <a:r>
              <a:rPr lang="en-US" dirty="0"/>
              <a:t>.</a:t>
            </a:r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endParaRPr lang="de-DE" dirty="0"/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r>
              <a:rPr lang="tr-TR" b="1" dirty="0" err="1" smtClean="0"/>
              <a:t>O</a:t>
            </a:r>
            <a:r>
              <a:rPr lang="de-DE" b="1" dirty="0" err="1" smtClean="0"/>
              <a:t>fis</a:t>
            </a:r>
            <a:r>
              <a:rPr lang="de-DE" b="1" dirty="0" smtClean="0"/>
              <a:t> </a:t>
            </a:r>
            <a:r>
              <a:rPr lang="de-DE" b="1" dirty="0" err="1"/>
              <a:t>havası</a:t>
            </a:r>
            <a:endParaRPr lang="de-DE" b="1" dirty="0"/>
          </a:p>
          <a:p>
            <a:pPr marL="220578" indent="-220578"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en-US" dirty="0" err="1"/>
              <a:t>Ağlardaki</a:t>
            </a:r>
            <a:r>
              <a:rPr lang="en-US" dirty="0"/>
              <a:t> / </a:t>
            </a:r>
            <a:r>
              <a:rPr lang="en-US" dirty="0" err="1"/>
              <a:t>kuruluşlardaki</a:t>
            </a:r>
            <a:r>
              <a:rPr lang="en-US" dirty="0"/>
              <a:t> </a:t>
            </a:r>
            <a:r>
              <a:rPr lang="en-US" dirty="0" err="1"/>
              <a:t>ruh</a:t>
            </a:r>
            <a:r>
              <a:rPr lang="en-US" dirty="0"/>
              <a:t> </a:t>
            </a:r>
            <a:r>
              <a:rPr lang="en-US" dirty="0" err="1"/>
              <a:t>halini</a:t>
            </a:r>
            <a:r>
              <a:rPr lang="en-US" dirty="0"/>
              <a:t> </a:t>
            </a:r>
            <a:r>
              <a:rPr lang="en-US" dirty="0" err="1"/>
              <a:t>değerlendirmeye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analiz</a:t>
            </a:r>
            <a:r>
              <a:rPr lang="en-US" dirty="0"/>
              <a:t> </a:t>
            </a:r>
            <a:r>
              <a:rPr lang="en-US" dirty="0" err="1"/>
              <a:t>etmeye</a:t>
            </a:r>
            <a:r>
              <a:rPr lang="en-US" dirty="0"/>
              <a:t> </a:t>
            </a:r>
            <a:r>
              <a:rPr lang="en-US" dirty="0" err="1"/>
              <a:t>yardımcı</a:t>
            </a:r>
            <a:r>
              <a:rPr lang="en-US" dirty="0"/>
              <a:t> </a:t>
            </a:r>
            <a:r>
              <a:rPr lang="en-US" dirty="0" err="1"/>
              <a:t>olan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araç</a:t>
            </a:r>
            <a:r>
              <a:rPr lang="en-US" dirty="0"/>
              <a:t>.</a:t>
            </a:r>
          </a:p>
          <a:p>
            <a:pPr marL="220578" indent="-220578">
              <a:lnSpc>
                <a:spcPct val="120000"/>
              </a:lnSpc>
              <a:buClr>
                <a:srgbClr val="FFFFFF"/>
              </a:buClr>
              <a:buSzPct val="100000"/>
              <a:buChar char="•"/>
              <a:defRPr sz="1400"/>
            </a:pPr>
            <a:endParaRPr lang="en-US" b="1" dirty="0"/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endParaRPr lang="de-DE" b="1" dirty="0"/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endParaRPr lang="de-DE" b="1" dirty="0"/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endParaRPr lang="de-DE" b="1" dirty="0"/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r>
              <a:rPr lang="de-DE" b="1" dirty="0" err="1"/>
              <a:t>Sorunlarınızı</a:t>
            </a:r>
            <a:r>
              <a:rPr lang="de-DE" b="1" dirty="0"/>
              <a:t> </a:t>
            </a:r>
            <a:r>
              <a:rPr lang="de-DE" b="1" dirty="0" err="1" smtClean="0"/>
              <a:t>Paketleyin</a:t>
            </a:r>
            <a:endParaRPr lang="de-DE" b="1" dirty="0"/>
          </a:p>
          <a:p>
            <a:pPr marL="220578" indent="-220578"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en-US" dirty="0"/>
              <a:t>Bu </a:t>
            </a:r>
            <a:r>
              <a:rPr lang="en-US" dirty="0" err="1"/>
              <a:t>toplantı</a:t>
            </a:r>
            <a:r>
              <a:rPr lang="en-US" dirty="0"/>
              <a:t> </a:t>
            </a:r>
            <a:r>
              <a:rPr lang="en-US" dirty="0" err="1"/>
              <a:t>açıcı</a:t>
            </a:r>
            <a:r>
              <a:rPr lang="en-US" dirty="0"/>
              <a:t>, </a:t>
            </a:r>
            <a:r>
              <a:rPr lang="en-US" dirty="0" err="1"/>
              <a:t>ekiplerde</a:t>
            </a:r>
            <a:r>
              <a:rPr lang="en-US" dirty="0"/>
              <a:t> </a:t>
            </a:r>
            <a:r>
              <a:rPr lang="en-US" dirty="0" err="1"/>
              <a:t>yapıcı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temel</a:t>
            </a:r>
            <a:r>
              <a:rPr lang="en-US" dirty="0"/>
              <a:t> </a:t>
            </a:r>
            <a:r>
              <a:rPr lang="en-US" dirty="0" err="1"/>
              <a:t>kazanmak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çok</a:t>
            </a:r>
            <a:r>
              <a:rPr lang="en-US" dirty="0"/>
              <a:t> </a:t>
            </a:r>
            <a:r>
              <a:rPr lang="en-US" dirty="0" err="1"/>
              <a:t>uygundur</a:t>
            </a:r>
            <a:r>
              <a:rPr lang="en-US" dirty="0"/>
              <a:t>. </a:t>
            </a:r>
            <a:r>
              <a:rPr lang="en-US" dirty="0" err="1"/>
              <a:t>Amaç</a:t>
            </a:r>
            <a:r>
              <a:rPr lang="en-US" dirty="0"/>
              <a:t>, </a:t>
            </a:r>
            <a:r>
              <a:rPr lang="en-US" dirty="0" err="1"/>
              <a:t>zorluklar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çözümlere</a:t>
            </a:r>
            <a:r>
              <a:rPr lang="en-US" dirty="0"/>
              <a:t> </a:t>
            </a:r>
            <a:r>
              <a:rPr lang="en-US" dirty="0" err="1"/>
              <a:t>yönelik</a:t>
            </a:r>
            <a:r>
              <a:rPr lang="en-US" dirty="0"/>
              <a:t> ilk </a:t>
            </a:r>
            <a:r>
              <a:rPr lang="en-US" dirty="0" err="1"/>
              <a:t>yaklaşımlar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anlayış</a:t>
            </a:r>
            <a:r>
              <a:rPr lang="en-US" dirty="0"/>
              <a:t> </a:t>
            </a:r>
            <a:r>
              <a:rPr lang="en-US" dirty="0" err="1" smtClean="0"/>
              <a:t>yaratmaktır</a:t>
            </a:r>
            <a:r>
              <a:rPr lang="en-US" dirty="0" smtClean="0"/>
              <a:t>. </a:t>
            </a:r>
            <a:endParaRPr lang="de-DE" dirty="0"/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endParaRPr lang="de-DE" dirty="0">
              <a:uFill>
                <a:solidFill>
                  <a:srgbClr val="8EAADB"/>
                </a:solidFill>
              </a:uFill>
            </a:endParaRPr>
          </a:p>
          <a:p>
            <a:pPr marL="0" indent="0">
              <a:lnSpc>
                <a:spcPct val="120000"/>
              </a:lnSpc>
              <a:buSzPct val="100000"/>
              <a:buNone/>
              <a:defRPr sz="1800" b="1"/>
            </a:pPr>
            <a:endParaRPr lang="de-DE" dirty="0">
              <a:uFill>
                <a:solidFill>
                  <a:srgbClr val="8EAADB"/>
                </a:solidFill>
              </a:uFill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4F3664DB-2649-4129-926B-A52EB5A0049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xmlns="" id="{898CBE3A-B42F-45D9-98AA-37109C629D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4594" y="4321514"/>
            <a:ext cx="2467739" cy="1608231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Folgende Tools können euch unterstützen: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err="1"/>
              <a:t>Referanslar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daha</a:t>
            </a:r>
            <a:r>
              <a:rPr lang="en-US" dirty="0"/>
              <a:t> </a:t>
            </a:r>
            <a:r>
              <a:rPr lang="en-US" dirty="0" err="1"/>
              <a:t>fazla</a:t>
            </a:r>
            <a:r>
              <a:rPr lang="en-US" dirty="0"/>
              <a:t> </a:t>
            </a:r>
            <a:r>
              <a:rPr lang="en-US" dirty="0" err="1"/>
              <a:t>okuma</a:t>
            </a:r>
            <a:r>
              <a:rPr lang="en-US" dirty="0"/>
              <a:t>:</a:t>
            </a:r>
            <a:endParaRPr dirty="0"/>
          </a:p>
        </p:txBody>
      </p:sp>
      <p:sp>
        <p:nvSpPr>
          <p:cNvPr id="189" name="Kulturtypologie…"/>
          <p:cNvSpPr txBox="1">
            <a:spLocks noGrp="1"/>
          </p:cNvSpPr>
          <p:nvPr>
            <p:ph type="body" idx="1"/>
          </p:nvPr>
        </p:nvSpPr>
        <p:spPr>
          <a:xfrm>
            <a:off x="320040" y="2425754"/>
            <a:ext cx="8648465" cy="3443634"/>
          </a:xfrm>
          <a:prstGeom prst="rect">
            <a:avLst/>
          </a:prstGeom>
        </p:spPr>
        <p:txBody>
          <a:bodyPr numCol="3"/>
          <a:lstStyle/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tr-TR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Ekip Oluşturma</a:t>
            </a:r>
            <a:r>
              <a:rPr lang="de-DE" b="1" dirty="0" smtClean="0"/>
              <a:t>:</a:t>
            </a:r>
            <a:endParaRPr lang="de-DE" b="1" dirty="0"/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en-US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Thompson, L. L. (1999).</a:t>
            </a: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Ekibi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Oluşturma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Yöneticiler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İçin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Bir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Kılavuz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 (1.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baskı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). Prentice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Salonu</a:t>
            </a:r>
            <a:r>
              <a:rPr lang="en-US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de-DE" dirty="0"/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endParaRPr lang="de-DE" dirty="0"/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Stratejiler</a:t>
            </a:r>
            <a:r>
              <a:rPr lang="en-US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de-DE" b="1" dirty="0"/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en-US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Jr., G. D. W., Dyer, J. H., &amp; Dyer, W. G. (2013).</a:t>
            </a: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Ekip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Oluşturma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Ekip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Performansını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Geliştirmek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İçin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Kanıtlanmış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Stratejiler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 (5.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baskı</a:t>
            </a:r>
            <a:r>
              <a:rPr lang="en-US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r>
              <a:rPr lang="en-US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Jossey</a:t>
            </a:r>
            <a:r>
              <a:rPr lang="de-DE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-Bass.</a:t>
            </a:r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en-US" b="1" dirty="0" err="1">
                <a:ea typeface="Times New Roman" panose="02020603050405020304" pitchFamily="18" charset="0"/>
              </a:rPr>
              <a:t>Takım</a:t>
            </a:r>
            <a:r>
              <a:rPr lang="en-US" b="1" dirty="0">
                <a:ea typeface="Times New Roman" panose="02020603050405020304" pitchFamily="18" charset="0"/>
              </a:rPr>
              <a:t> </a:t>
            </a:r>
            <a:r>
              <a:rPr lang="en-US" b="1" dirty="0" err="1">
                <a:ea typeface="Times New Roman" panose="02020603050405020304" pitchFamily="18" charset="0"/>
              </a:rPr>
              <a:t>geliştirme</a:t>
            </a:r>
            <a:r>
              <a:rPr lang="en-US" b="1" dirty="0">
                <a:ea typeface="Times New Roman" panose="02020603050405020304" pitchFamily="18" charset="0"/>
              </a:rPr>
              <a:t> </a:t>
            </a:r>
            <a:r>
              <a:rPr lang="en-US" b="1" dirty="0" err="1">
                <a:ea typeface="Times New Roman" panose="02020603050405020304" pitchFamily="18" charset="0"/>
              </a:rPr>
              <a:t>müdahaleleri</a:t>
            </a:r>
            <a:r>
              <a:rPr lang="en-US" b="1" dirty="0">
                <a:ea typeface="Times New Roman" panose="02020603050405020304" pitchFamily="18" charset="0"/>
              </a:rPr>
              <a:t> </a:t>
            </a:r>
            <a:r>
              <a:rPr lang="en-US" b="1" dirty="0" err="1">
                <a:ea typeface="Times New Roman" panose="02020603050405020304" pitchFamily="18" charset="0"/>
              </a:rPr>
              <a:t>hakkında</a:t>
            </a:r>
            <a:r>
              <a:rPr lang="en-US" b="1" dirty="0">
                <a:ea typeface="Times New Roman" panose="02020603050405020304" pitchFamily="18" charset="0"/>
              </a:rPr>
              <a:t> </a:t>
            </a:r>
            <a:r>
              <a:rPr lang="en-US" b="1" dirty="0" err="1">
                <a:ea typeface="Times New Roman" panose="02020603050405020304" pitchFamily="18" charset="0"/>
              </a:rPr>
              <a:t>psikolojik</a:t>
            </a:r>
            <a:r>
              <a:rPr lang="en-US" b="1" dirty="0">
                <a:ea typeface="Times New Roman" panose="02020603050405020304" pitchFamily="18" charset="0"/>
              </a:rPr>
              <a:t> </a:t>
            </a:r>
            <a:r>
              <a:rPr lang="en-US" b="1" dirty="0" err="1">
                <a:ea typeface="Times New Roman" panose="02020603050405020304" pitchFamily="18" charset="0"/>
              </a:rPr>
              <a:t>makale</a:t>
            </a:r>
            <a:r>
              <a:rPr lang="en-US" b="1" dirty="0">
                <a:ea typeface="Times New Roman" panose="02020603050405020304" pitchFamily="18" charset="0"/>
              </a:rPr>
              <a:t> </a:t>
            </a:r>
            <a:r>
              <a:rPr lang="de-DE" b="1" dirty="0" smtClean="0"/>
              <a:t>:</a:t>
            </a:r>
            <a:r>
              <a:rPr lang="de-DE" b="1" dirty="0"/>
              <a:t/>
            </a:r>
            <a:br>
              <a:rPr lang="de-DE" b="1" dirty="0"/>
            </a:b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Shuffler, M. L., </a:t>
            </a:r>
            <a:r>
              <a:rPr lang="en-US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DiazGranados</a:t>
            </a: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D., &amp; Salas, E. (2011). </a:t>
            </a:r>
            <a:r>
              <a:rPr lang="en-US" dirty="0" err="1">
                <a:ea typeface="Times New Roman" panose="02020603050405020304" pitchFamily="18" charset="0"/>
              </a:rPr>
              <a:t>Bunun</a:t>
            </a:r>
            <a:r>
              <a:rPr lang="en-US" dirty="0">
                <a:ea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</a:rPr>
              <a:t>Bir</a:t>
            </a:r>
            <a:r>
              <a:rPr lang="en-US" dirty="0">
                <a:ea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</a:rPr>
              <a:t>Bilimi</a:t>
            </a:r>
            <a:r>
              <a:rPr lang="en-US" dirty="0">
                <a:ea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</a:rPr>
              <a:t>Vardır</a:t>
            </a:r>
            <a:r>
              <a:rPr lang="en-US" dirty="0">
                <a:ea typeface="Times New Roman" panose="02020603050405020304" pitchFamily="18" charset="0"/>
              </a:rPr>
              <a:t>. </a:t>
            </a:r>
            <a:r>
              <a:rPr lang="en-US" dirty="0" err="1">
                <a:ea typeface="Times New Roman" panose="02020603050405020304" pitchFamily="18" charset="0"/>
              </a:rPr>
              <a:t>Psikoloji</a:t>
            </a:r>
            <a:r>
              <a:rPr lang="en-US" dirty="0">
                <a:ea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</a:rPr>
              <a:t>Biliminde</a:t>
            </a:r>
            <a:r>
              <a:rPr lang="en-US" dirty="0">
                <a:ea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</a:rPr>
              <a:t>Güncel</a:t>
            </a:r>
            <a:r>
              <a:rPr lang="en-US" dirty="0">
                <a:ea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</a:rPr>
              <a:t>Yönelimler</a:t>
            </a:r>
            <a:r>
              <a:rPr lang="de-DE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</a:t>
            </a:r>
            <a:r>
              <a:rPr lang="de-DE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 </a:t>
            </a:r>
            <a:r>
              <a:rPr lang="de-DE" i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20</a:t>
            </a:r>
            <a:r>
              <a:rPr lang="de-DE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(6), 365–372. https://doi.org/10.1177/0963721411422054.</a:t>
            </a:r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endParaRPr lang="de-DE" dirty="0">
              <a:ea typeface="Times New Roman" panose="02020603050405020304" pitchFamily="18" charset="0"/>
            </a:endParaRPr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endParaRPr lang="de-DE" dirty="0">
              <a:effectLst/>
              <a:ea typeface="Times New Roman" panose="02020603050405020304" pitchFamily="18" charset="0"/>
            </a:endParaRPr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endParaRPr lang="de-DE" dirty="0"/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de-DE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Tuckman'ın</a:t>
            </a:r>
            <a:r>
              <a:rPr lang="de-DE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grup</a:t>
            </a:r>
            <a:r>
              <a:rPr lang="de-DE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geliştirme</a:t>
            </a:r>
            <a:r>
              <a:rPr lang="de-DE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b="1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aşamaları</a:t>
            </a:r>
            <a:r>
              <a:rPr lang="de-DE" b="1" dirty="0" smtClean="0"/>
              <a:t>:</a:t>
            </a:r>
            <a:r>
              <a:rPr lang="de-DE" b="1" dirty="0"/>
              <a:t/>
            </a:r>
            <a:br>
              <a:rPr lang="de-DE" b="1" dirty="0"/>
            </a:b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Tuckman, B. W. (1965). </a:t>
            </a:r>
            <a:r>
              <a:rPr lang="en-US" dirty="0" err="1">
                <a:ea typeface="Times New Roman" panose="02020603050405020304" pitchFamily="18" charset="0"/>
              </a:rPr>
              <a:t>Küçük</a:t>
            </a:r>
            <a:r>
              <a:rPr lang="en-US" dirty="0">
                <a:ea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</a:rPr>
              <a:t>gruplarda</a:t>
            </a:r>
            <a:r>
              <a:rPr lang="en-US" dirty="0">
                <a:ea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</a:rPr>
              <a:t>gelişim</a:t>
            </a:r>
            <a:r>
              <a:rPr lang="en-US" dirty="0">
                <a:ea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</a:rPr>
              <a:t>sırası</a:t>
            </a:r>
            <a:r>
              <a:rPr lang="en-US" dirty="0">
                <a:ea typeface="Times New Roman" panose="02020603050405020304" pitchFamily="18" charset="0"/>
              </a:rPr>
              <a:t>. </a:t>
            </a:r>
            <a:r>
              <a:rPr lang="en-US" dirty="0" err="1">
                <a:ea typeface="Times New Roman" panose="02020603050405020304" pitchFamily="18" charset="0"/>
              </a:rPr>
              <a:t>Psikolojik</a:t>
            </a:r>
            <a:r>
              <a:rPr lang="en-US" dirty="0">
                <a:ea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</a:rPr>
              <a:t>Bülten</a:t>
            </a:r>
            <a:r>
              <a:rPr lang="de-DE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</a:t>
            </a:r>
            <a:r>
              <a:rPr lang="de-DE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 </a:t>
            </a:r>
            <a:r>
              <a:rPr lang="de-DE" i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63</a:t>
            </a:r>
            <a:r>
              <a:rPr lang="de-DE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(6), 384–399. https://doi.org/10.1037/h0022100</a:t>
            </a:r>
            <a:endParaRPr lang="de-DE" dirty="0"/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endParaRPr lang="de-DE" dirty="0"/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endParaRPr lang="de-DE" dirty="0">
              <a:uFill>
                <a:solidFill>
                  <a:srgbClr val="8EAADB"/>
                </a:solidFill>
              </a:uFill>
            </a:endParaRPr>
          </a:p>
          <a:p>
            <a:pPr marL="0" indent="0">
              <a:lnSpc>
                <a:spcPct val="120000"/>
              </a:lnSpc>
              <a:buSzPct val="100000"/>
              <a:buNone/>
              <a:defRPr sz="1800" b="1"/>
            </a:pPr>
            <a:endParaRPr lang="de-DE" dirty="0">
              <a:uFill>
                <a:solidFill>
                  <a:srgbClr val="8EAADB"/>
                </a:solidFill>
              </a:uFill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4F3664DB-2649-4129-926B-A52EB5A0049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xmlns="" id="{41BFAED2-ECDC-44FF-BF07-4A12EAFBAD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3564" y="3944840"/>
            <a:ext cx="3666836" cy="2217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75457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amentwicklung für ERASMI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tr-TR" dirty="0" smtClean="0"/>
              <a:t>Ekip</a:t>
            </a:r>
            <a:r>
              <a:rPr lang="de-DE" dirty="0" smtClean="0"/>
              <a:t> </a:t>
            </a:r>
            <a:r>
              <a:rPr lang="de-DE" dirty="0" err="1"/>
              <a:t>geliştirme</a:t>
            </a:r>
            <a:r>
              <a:rPr lang="de-DE" dirty="0"/>
              <a:t> </a:t>
            </a:r>
            <a:r>
              <a:rPr lang="de-DE" dirty="0" err="1"/>
              <a:t>nedir</a:t>
            </a:r>
            <a:r>
              <a:rPr lang="de-DE" dirty="0"/>
              <a:t>?</a:t>
            </a:r>
            <a:endParaRPr dirty="0"/>
          </a:p>
        </p:txBody>
      </p:sp>
      <p:sp>
        <p:nvSpPr>
          <p:cNvPr id="50" name="Netzwerke zeichnen sich oft durch eine starke Heterogenität aus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00526" indent="-200526">
              <a:buSzPct val="100000"/>
            </a:pPr>
            <a:r>
              <a:rPr lang="en-US" dirty="0" err="1"/>
              <a:t>Ağlar</a:t>
            </a:r>
            <a:r>
              <a:rPr lang="en-US" dirty="0"/>
              <a:t>, </a:t>
            </a:r>
            <a:r>
              <a:rPr lang="en-US" dirty="0" err="1"/>
              <a:t>güçlü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heterojenlik</a:t>
            </a:r>
            <a:r>
              <a:rPr lang="en-US" dirty="0"/>
              <a:t> </a:t>
            </a:r>
            <a:r>
              <a:rPr lang="en-US" dirty="0" err="1"/>
              <a:t>ile</a:t>
            </a:r>
            <a:r>
              <a:rPr lang="en-US" dirty="0"/>
              <a:t> </a:t>
            </a:r>
            <a:r>
              <a:rPr lang="en-US" dirty="0" err="1"/>
              <a:t>karakterize</a:t>
            </a:r>
            <a:r>
              <a:rPr lang="en-US" dirty="0"/>
              <a:t> </a:t>
            </a:r>
            <a:r>
              <a:rPr lang="en-US" dirty="0" err="1"/>
              <a:t>edilir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Farklı</a:t>
            </a:r>
            <a:r>
              <a:rPr lang="en-US" dirty="0"/>
              <a:t> </a:t>
            </a:r>
            <a:r>
              <a:rPr lang="en-US" dirty="0" err="1"/>
              <a:t>yetkinliklere</a:t>
            </a:r>
            <a:r>
              <a:rPr lang="en-US" dirty="0"/>
              <a:t>, </a:t>
            </a:r>
            <a:r>
              <a:rPr lang="en-US" dirty="0" err="1"/>
              <a:t>fikirlere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değerlere</a:t>
            </a:r>
            <a:r>
              <a:rPr lang="en-US" dirty="0"/>
              <a:t> </a:t>
            </a:r>
            <a:r>
              <a:rPr lang="en-US" dirty="0" err="1"/>
              <a:t>sahip</a:t>
            </a:r>
            <a:r>
              <a:rPr lang="en-US" dirty="0"/>
              <a:t> </a:t>
            </a:r>
            <a:r>
              <a:rPr lang="en-US" dirty="0" err="1"/>
              <a:t>farklı</a:t>
            </a:r>
            <a:r>
              <a:rPr lang="en-US" dirty="0"/>
              <a:t> </a:t>
            </a:r>
            <a:r>
              <a:rPr lang="en-US" dirty="0" err="1"/>
              <a:t>kişilikler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araya</a:t>
            </a:r>
            <a:r>
              <a:rPr lang="en-US" dirty="0"/>
              <a:t> </a:t>
            </a:r>
            <a:r>
              <a:rPr lang="en-US" dirty="0" err="1"/>
              <a:t>geliyor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r>
              <a:rPr lang="tr-TR" dirty="0" smtClean="0"/>
              <a:t>Ekip</a:t>
            </a:r>
            <a:r>
              <a:rPr lang="en-US" dirty="0" smtClean="0"/>
              <a:t> </a:t>
            </a:r>
            <a:r>
              <a:rPr lang="en-US" dirty="0" err="1"/>
              <a:t>olabilmeleri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bireysel</a:t>
            </a:r>
            <a:r>
              <a:rPr lang="en-US" dirty="0"/>
              <a:t> </a:t>
            </a:r>
            <a:r>
              <a:rPr lang="en-US" dirty="0" err="1"/>
              <a:t>aşamalardan</a:t>
            </a:r>
            <a:r>
              <a:rPr lang="en-US" dirty="0"/>
              <a:t> </a:t>
            </a:r>
            <a:r>
              <a:rPr lang="en-US" dirty="0" err="1"/>
              <a:t>geçerler</a:t>
            </a:r>
            <a:r>
              <a:rPr lang="en-US" dirty="0"/>
              <a:t> - </a:t>
            </a:r>
            <a:r>
              <a:rPr lang="en-US" dirty="0" err="1"/>
              <a:t>ekip</a:t>
            </a:r>
            <a:r>
              <a:rPr lang="en-US" dirty="0"/>
              <a:t> </a:t>
            </a:r>
            <a:r>
              <a:rPr lang="en-US" dirty="0" err="1"/>
              <a:t>geliştirme</a:t>
            </a:r>
            <a:r>
              <a:rPr lang="en-US" dirty="0"/>
              <a:t> </a:t>
            </a:r>
            <a:r>
              <a:rPr lang="en-US" dirty="0" err="1"/>
              <a:t>aşamaları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endParaRPr lang="en-US" dirty="0"/>
          </a:p>
          <a:p>
            <a:pPr marL="200526" indent="-200526">
              <a:buSzPct val="100000"/>
            </a:pPr>
            <a:endParaRPr lang="en-US" dirty="0"/>
          </a:p>
          <a:p>
            <a:pPr marL="200526" indent="-200526">
              <a:buSzPct val="100000"/>
            </a:pPr>
            <a:r>
              <a:rPr lang="en-US" dirty="0" err="1" smtClean="0"/>
              <a:t>Ekip</a:t>
            </a:r>
            <a:r>
              <a:rPr lang="en-US" dirty="0" smtClean="0"/>
              <a:t> </a:t>
            </a:r>
            <a:r>
              <a:rPr lang="en-US" dirty="0" err="1"/>
              <a:t>lideri</a:t>
            </a:r>
            <a:r>
              <a:rPr lang="en-US" dirty="0"/>
              <a:t>, </a:t>
            </a:r>
            <a:r>
              <a:rPr lang="en-US" dirty="0" err="1"/>
              <a:t>destek</a:t>
            </a:r>
            <a:r>
              <a:rPr lang="en-US" dirty="0"/>
              <a:t>, </a:t>
            </a:r>
            <a:r>
              <a:rPr lang="en-US" dirty="0" err="1"/>
              <a:t>güven</a:t>
            </a:r>
            <a:r>
              <a:rPr lang="en-US" dirty="0"/>
              <a:t>, </a:t>
            </a:r>
            <a:r>
              <a:rPr lang="en-US" dirty="0" err="1"/>
              <a:t>takdir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ilişkileri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değişimi</a:t>
            </a:r>
            <a:r>
              <a:rPr lang="en-US" dirty="0"/>
              <a:t> </a:t>
            </a:r>
            <a:r>
              <a:rPr lang="en-US" dirty="0" err="1"/>
              <a:t>kolaylaştırarak</a:t>
            </a:r>
            <a:r>
              <a:rPr lang="en-US" dirty="0"/>
              <a:t> </a:t>
            </a:r>
            <a:r>
              <a:rPr lang="en-US" dirty="0" err="1"/>
              <a:t>süreci</a:t>
            </a:r>
            <a:r>
              <a:rPr lang="en-US" dirty="0"/>
              <a:t> </a:t>
            </a:r>
            <a:r>
              <a:rPr lang="en-US" dirty="0" err="1"/>
              <a:t>destekleyebilir</a:t>
            </a:r>
            <a:r>
              <a:rPr lang="en-US" dirty="0"/>
              <a:t>.</a:t>
            </a:r>
            <a:endParaRPr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936617AD-5D9B-436A-AE80-6FEFFDB578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tr-TR" dirty="0"/>
              <a:t>G</a:t>
            </a:r>
            <a:r>
              <a:rPr lang="de-DE" dirty="0" err="1"/>
              <a:t>enel</a:t>
            </a:r>
            <a:r>
              <a:rPr lang="de-DE" dirty="0"/>
              <a:t> </a:t>
            </a:r>
            <a:r>
              <a:rPr lang="de-DE" dirty="0" err="1"/>
              <a:t>bakış</a:t>
            </a:r>
            <a:endParaRPr lang="de-DE" dirty="0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Warum überhaupt Teamentwicklung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err="1"/>
              <a:t>Neden</a:t>
            </a:r>
            <a:r>
              <a:rPr lang="en-US" dirty="0"/>
              <a:t> </a:t>
            </a:r>
            <a:r>
              <a:rPr lang="tr-TR" dirty="0" smtClean="0"/>
              <a:t>ekip</a:t>
            </a:r>
            <a:r>
              <a:rPr lang="en-US" dirty="0" smtClean="0"/>
              <a:t> </a:t>
            </a:r>
            <a:r>
              <a:rPr lang="en-US" dirty="0" err="1"/>
              <a:t>geliştirme</a:t>
            </a:r>
            <a:r>
              <a:rPr lang="en-US" dirty="0"/>
              <a:t>?</a:t>
            </a:r>
            <a:endParaRPr dirty="0"/>
          </a:p>
        </p:txBody>
      </p:sp>
      <p:sp>
        <p:nvSpPr>
          <p:cNvPr id="54" name="Bewältigung von Konflikten ist ein wichtiger Teil der Teamentwicklung…"/>
          <p:cNvSpPr txBox="1">
            <a:spLocks noGrp="1"/>
          </p:cNvSpPr>
          <p:nvPr>
            <p:ph type="body" idx="1"/>
          </p:nvPr>
        </p:nvSpPr>
        <p:spPr>
          <a:xfrm>
            <a:off x="719667" y="1664804"/>
            <a:ext cx="10703984" cy="1320574"/>
          </a:xfrm>
          <a:prstGeom prst="rect">
            <a:avLst/>
          </a:prstGeom>
        </p:spPr>
        <p:txBody>
          <a:bodyPr anchor="ctr">
            <a:normAutofit fontScale="92500" lnSpcReduction="20000"/>
          </a:bodyPr>
          <a:lstStyle/>
          <a:p>
            <a:pPr marL="200526" indent="-200526">
              <a:buSzPct val="100000"/>
            </a:pPr>
            <a:r>
              <a:rPr lang="en-US" dirty="0" err="1"/>
              <a:t>Ekip</a:t>
            </a:r>
            <a:r>
              <a:rPr lang="en-US" dirty="0"/>
              <a:t> </a:t>
            </a:r>
            <a:r>
              <a:rPr lang="en-US" dirty="0" err="1"/>
              <a:t>geliştirme</a:t>
            </a:r>
            <a:r>
              <a:rPr lang="en-US" dirty="0"/>
              <a:t>, </a:t>
            </a:r>
            <a:r>
              <a:rPr lang="en-US" dirty="0" err="1"/>
              <a:t>ekibin</a:t>
            </a:r>
            <a:r>
              <a:rPr lang="en-US" dirty="0"/>
              <a:t> </a:t>
            </a:r>
            <a:r>
              <a:rPr lang="en-US" dirty="0" err="1"/>
              <a:t>performansını</a:t>
            </a:r>
            <a:r>
              <a:rPr lang="en-US" dirty="0"/>
              <a:t> </a:t>
            </a:r>
            <a:r>
              <a:rPr lang="en-US" dirty="0" err="1"/>
              <a:t>artırmaya</a:t>
            </a:r>
            <a:r>
              <a:rPr lang="en-US" dirty="0"/>
              <a:t> </a:t>
            </a:r>
            <a:r>
              <a:rPr lang="en-US" dirty="0" err="1"/>
              <a:t>yardımcı</a:t>
            </a:r>
            <a:r>
              <a:rPr lang="en-US" dirty="0"/>
              <a:t> </a:t>
            </a:r>
            <a:r>
              <a:rPr lang="en-US" dirty="0" err="1"/>
              <a:t>olabilir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Çatışmalar</a:t>
            </a:r>
            <a:r>
              <a:rPr lang="en-US" dirty="0"/>
              <a:t> </a:t>
            </a:r>
            <a:r>
              <a:rPr lang="en-US" dirty="0" err="1"/>
              <a:t>daha</a:t>
            </a:r>
            <a:r>
              <a:rPr lang="en-US" dirty="0"/>
              <a:t> </a:t>
            </a:r>
            <a:r>
              <a:rPr lang="en-US" dirty="0" err="1"/>
              <a:t>hızlı</a:t>
            </a:r>
            <a:r>
              <a:rPr lang="en-US" dirty="0"/>
              <a:t> </a:t>
            </a:r>
            <a:r>
              <a:rPr lang="en-US" dirty="0" err="1"/>
              <a:t>yönetilebilir</a:t>
            </a:r>
            <a:r>
              <a:rPr lang="en-US" dirty="0"/>
              <a:t> </a:t>
            </a:r>
            <a:r>
              <a:rPr lang="en-US" dirty="0" err="1"/>
              <a:t>veya</a:t>
            </a:r>
            <a:r>
              <a:rPr lang="en-US" dirty="0"/>
              <a:t> ilk </a:t>
            </a:r>
            <a:r>
              <a:rPr lang="en-US" dirty="0" err="1"/>
              <a:t>etapta</a:t>
            </a:r>
            <a:r>
              <a:rPr lang="en-US" dirty="0"/>
              <a:t> </a:t>
            </a:r>
            <a:r>
              <a:rPr lang="en-US" dirty="0" err="1"/>
              <a:t>ortaya</a:t>
            </a:r>
            <a:r>
              <a:rPr lang="en-US" dirty="0"/>
              <a:t> </a:t>
            </a:r>
            <a:r>
              <a:rPr lang="en-US" dirty="0" err="1"/>
              <a:t>çıkmaz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Motivasyon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ağ</a:t>
            </a:r>
            <a:r>
              <a:rPr lang="en-US" dirty="0"/>
              <a:t> </a:t>
            </a:r>
            <a:r>
              <a:rPr lang="en-US" dirty="0" err="1"/>
              <a:t>oluşturma</a:t>
            </a:r>
            <a:r>
              <a:rPr lang="en-US" dirty="0"/>
              <a:t> </a:t>
            </a:r>
            <a:r>
              <a:rPr lang="en-US" dirty="0" err="1"/>
              <a:t>keyfi</a:t>
            </a:r>
            <a:r>
              <a:rPr lang="en-US" dirty="0"/>
              <a:t> </a:t>
            </a:r>
            <a:r>
              <a:rPr lang="en-US" dirty="0" err="1"/>
              <a:t>geliştirildi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Birlik</a:t>
            </a:r>
            <a:r>
              <a:rPr lang="en-US" dirty="0"/>
              <a:t> </a:t>
            </a:r>
            <a:r>
              <a:rPr lang="en-US" dirty="0" err="1"/>
              <a:t>duygusu</a:t>
            </a:r>
            <a:r>
              <a:rPr lang="en-US" dirty="0"/>
              <a:t> </a:t>
            </a:r>
            <a:r>
              <a:rPr lang="en-US" dirty="0" err="1"/>
              <a:t>güçleniyor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Üyeler</a:t>
            </a:r>
            <a:r>
              <a:rPr lang="en-US" dirty="0"/>
              <a:t> </a:t>
            </a:r>
            <a:r>
              <a:rPr lang="en-US" dirty="0" err="1"/>
              <a:t>birbirleriyle</a:t>
            </a:r>
            <a:r>
              <a:rPr lang="en-US" dirty="0"/>
              <a:t> </a:t>
            </a:r>
            <a:r>
              <a:rPr lang="en-US" dirty="0" err="1"/>
              <a:t>açık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şekilde</a:t>
            </a:r>
            <a:r>
              <a:rPr lang="en-US" dirty="0"/>
              <a:t> </a:t>
            </a:r>
            <a:r>
              <a:rPr lang="en-US" dirty="0" err="1"/>
              <a:t>iletişim</a:t>
            </a:r>
            <a:r>
              <a:rPr lang="en-US" dirty="0"/>
              <a:t> </a:t>
            </a:r>
            <a:r>
              <a:rPr lang="en-US" dirty="0" err="1"/>
              <a:t>kurmayı</a:t>
            </a:r>
            <a:r>
              <a:rPr lang="en-US" dirty="0"/>
              <a:t> </a:t>
            </a:r>
            <a:r>
              <a:rPr lang="en-US" dirty="0" err="1"/>
              <a:t>öğrenir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Üyelere</a:t>
            </a:r>
            <a:r>
              <a:rPr lang="en-US" dirty="0"/>
              <a:t> </a:t>
            </a:r>
            <a:r>
              <a:rPr lang="en-US" dirty="0" err="1"/>
              <a:t>kendilerini</a:t>
            </a:r>
            <a:r>
              <a:rPr lang="en-US" dirty="0"/>
              <a:t> </a:t>
            </a:r>
            <a:r>
              <a:rPr lang="en-US" dirty="0" err="1"/>
              <a:t>daha</a:t>
            </a:r>
            <a:r>
              <a:rPr lang="en-US" dirty="0"/>
              <a:t> da </a:t>
            </a:r>
            <a:r>
              <a:rPr lang="en-US" dirty="0" err="1"/>
              <a:t>geliştirmeleri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güvenli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çerçeve</a:t>
            </a:r>
            <a:r>
              <a:rPr lang="en-US" dirty="0"/>
              <a:t> </a:t>
            </a:r>
            <a:r>
              <a:rPr lang="en-US" dirty="0" err="1"/>
              <a:t>verilir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Arkadaşlıklar</a:t>
            </a:r>
            <a:r>
              <a:rPr lang="en-US" dirty="0"/>
              <a:t> </a:t>
            </a:r>
            <a:r>
              <a:rPr lang="en-US" dirty="0" err="1"/>
              <a:t>ağdan</a:t>
            </a:r>
            <a:r>
              <a:rPr lang="en-US" dirty="0"/>
              <a:t> </a:t>
            </a:r>
            <a:r>
              <a:rPr lang="en-US" dirty="0" err="1"/>
              <a:t>ortaya</a:t>
            </a:r>
            <a:r>
              <a:rPr lang="en-US" dirty="0"/>
              <a:t> </a:t>
            </a:r>
            <a:r>
              <a:rPr lang="en-US" dirty="0" err="1"/>
              <a:t>çıkabilir</a:t>
            </a:r>
            <a:endParaRPr dirty="0"/>
          </a:p>
        </p:txBody>
      </p:sp>
      <p:sp>
        <p:nvSpPr>
          <p:cNvPr id="56" name="Abgerundetes Rechteck"/>
          <p:cNvSpPr/>
          <p:nvPr/>
        </p:nvSpPr>
        <p:spPr>
          <a:xfrm>
            <a:off x="1115876" y="3201401"/>
            <a:ext cx="5185836" cy="2282461"/>
          </a:xfrm>
          <a:prstGeom prst="roundRect">
            <a:avLst>
              <a:gd name="adj" fmla="val 8346"/>
            </a:avLst>
          </a:prstGeom>
          <a:solidFill>
            <a:srgbClr val="E5C7BA"/>
          </a:solidFill>
          <a:ln w="12700">
            <a:miter lim="400000"/>
          </a:ln>
          <a:effectLst>
            <a:outerShdw blurRad="317500" dist="31064" dir="2710414" rotWithShape="0">
              <a:schemeClr val="accent6">
                <a:lumOff val="28000"/>
                <a:alpha val="35000"/>
              </a:schemeClr>
            </a:outerShdw>
          </a:effectLst>
        </p:spPr>
        <p:txBody>
          <a:bodyPr lIns="45719" rIns="45719" anchor="ctr"/>
          <a:lstStyle/>
          <a:p>
            <a:endParaRPr/>
          </a:p>
        </p:txBody>
      </p:sp>
      <p:sp>
        <p:nvSpPr>
          <p:cNvPr id="57" name="Socializing between team members improves communication patterns more than 50%."/>
          <p:cNvSpPr txBox="1"/>
          <p:nvPr/>
        </p:nvSpPr>
        <p:spPr>
          <a:xfrm>
            <a:off x="1392042" y="3319689"/>
            <a:ext cx="4629270" cy="811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130000"/>
              </a:lnSpc>
              <a:defRPr sz="1900" b="1">
                <a:solidFill>
                  <a:schemeClr val="accent3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lang="en-US" dirty="0" err="1">
                <a:solidFill>
                  <a:srgbClr val="577484"/>
                </a:solidFill>
              </a:rPr>
              <a:t>Ekip</a:t>
            </a:r>
            <a:r>
              <a:rPr lang="en-US" dirty="0">
                <a:solidFill>
                  <a:srgbClr val="577484"/>
                </a:solidFill>
              </a:rPr>
              <a:t> </a:t>
            </a:r>
            <a:r>
              <a:rPr lang="en-US" dirty="0" err="1">
                <a:solidFill>
                  <a:srgbClr val="577484"/>
                </a:solidFill>
              </a:rPr>
              <a:t>üyeleri</a:t>
            </a:r>
            <a:r>
              <a:rPr lang="en-US" dirty="0">
                <a:solidFill>
                  <a:srgbClr val="577484"/>
                </a:solidFill>
              </a:rPr>
              <a:t> </a:t>
            </a:r>
            <a:r>
              <a:rPr lang="en-US" dirty="0" err="1">
                <a:solidFill>
                  <a:srgbClr val="577484"/>
                </a:solidFill>
              </a:rPr>
              <a:t>arasında</a:t>
            </a:r>
            <a:r>
              <a:rPr lang="en-US" dirty="0">
                <a:solidFill>
                  <a:srgbClr val="577484"/>
                </a:solidFill>
              </a:rPr>
              <a:t> </a:t>
            </a:r>
            <a:r>
              <a:rPr lang="en-US" dirty="0" err="1">
                <a:solidFill>
                  <a:srgbClr val="577484"/>
                </a:solidFill>
              </a:rPr>
              <a:t>sosyalleşmek</a:t>
            </a:r>
            <a:r>
              <a:rPr lang="en-US" dirty="0">
                <a:solidFill>
                  <a:srgbClr val="577484"/>
                </a:solidFill>
              </a:rPr>
              <a:t>, </a:t>
            </a:r>
            <a:r>
              <a:rPr lang="en-US" dirty="0" err="1">
                <a:solidFill>
                  <a:srgbClr val="577484"/>
                </a:solidFill>
              </a:rPr>
              <a:t>iletişim</a:t>
            </a:r>
            <a:r>
              <a:rPr lang="en-US" dirty="0">
                <a:solidFill>
                  <a:srgbClr val="577484"/>
                </a:solidFill>
              </a:rPr>
              <a:t> </a:t>
            </a:r>
            <a:r>
              <a:rPr lang="en-US" dirty="0" err="1">
                <a:solidFill>
                  <a:srgbClr val="577484"/>
                </a:solidFill>
              </a:rPr>
              <a:t>kalıplarını</a:t>
            </a:r>
            <a:r>
              <a:rPr lang="en-US" dirty="0">
                <a:solidFill>
                  <a:srgbClr val="577484"/>
                </a:solidFill>
              </a:rPr>
              <a:t> %50'den </a:t>
            </a:r>
            <a:r>
              <a:rPr lang="en-US" dirty="0" err="1">
                <a:solidFill>
                  <a:srgbClr val="577484"/>
                </a:solidFill>
              </a:rPr>
              <a:t>fazla</a:t>
            </a:r>
            <a:r>
              <a:rPr lang="en-US" dirty="0">
                <a:solidFill>
                  <a:srgbClr val="577484"/>
                </a:solidFill>
              </a:rPr>
              <a:t> </a:t>
            </a:r>
            <a:r>
              <a:rPr lang="en-US" dirty="0" err="1">
                <a:solidFill>
                  <a:srgbClr val="577484"/>
                </a:solidFill>
              </a:rPr>
              <a:t>geliştirir</a:t>
            </a:r>
            <a:r>
              <a:rPr lang="en-US" dirty="0">
                <a:solidFill>
                  <a:srgbClr val="577484"/>
                </a:solidFill>
              </a:rPr>
              <a:t>.</a:t>
            </a:r>
          </a:p>
        </p:txBody>
      </p:sp>
      <p:sp>
        <p:nvSpPr>
          <p:cNvPr id="58" name="Alex „Sandy“ Pentland: „The New Science Of Building Great  Teams“ in Harvard Business Review, April 2012"/>
          <p:cNvSpPr txBox="1"/>
          <p:nvPr/>
        </p:nvSpPr>
        <p:spPr>
          <a:xfrm>
            <a:off x="1392042" y="4942309"/>
            <a:ext cx="4281232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000" b="1" i="1">
                <a:solidFill>
                  <a:schemeClr val="accent3"/>
                </a:solidFill>
              </a:defRPr>
            </a:pPr>
            <a:r>
              <a:rPr lang="tr-TR" dirty="0" err="1">
                <a:solidFill>
                  <a:srgbClr val="577484"/>
                </a:solidFill>
              </a:rPr>
              <a:t>Alex</a:t>
            </a:r>
            <a:r>
              <a:rPr lang="tr-TR" dirty="0">
                <a:solidFill>
                  <a:srgbClr val="577484"/>
                </a:solidFill>
              </a:rPr>
              <a:t> "</a:t>
            </a:r>
            <a:r>
              <a:rPr lang="tr-TR" dirty="0" err="1">
                <a:solidFill>
                  <a:srgbClr val="577484"/>
                </a:solidFill>
              </a:rPr>
              <a:t>Sandy</a:t>
            </a:r>
            <a:r>
              <a:rPr lang="tr-TR" dirty="0">
                <a:solidFill>
                  <a:srgbClr val="577484"/>
                </a:solidFill>
              </a:rPr>
              <a:t>" </a:t>
            </a:r>
            <a:r>
              <a:rPr lang="tr-TR" dirty="0" err="1">
                <a:solidFill>
                  <a:srgbClr val="577484"/>
                </a:solidFill>
              </a:rPr>
              <a:t>Pentland</a:t>
            </a:r>
            <a:r>
              <a:rPr lang="tr-TR" dirty="0">
                <a:solidFill>
                  <a:srgbClr val="577484"/>
                </a:solidFill>
              </a:rPr>
              <a:t>: "Büyük </a:t>
            </a:r>
            <a:r>
              <a:rPr lang="tr-TR" dirty="0" smtClean="0">
                <a:solidFill>
                  <a:srgbClr val="577484"/>
                </a:solidFill>
              </a:rPr>
              <a:t>Ekipler Kurmanın </a:t>
            </a:r>
            <a:r>
              <a:rPr lang="tr-TR" dirty="0">
                <a:solidFill>
                  <a:srgbClr val="577484"/>
                </a:solidFill>
              </a:rPr>
              <a:t>Yeni Bilimi", Harvard Business </a:t>
            </a:r>
            <a:r>
              <a:rPr lang="tr-TR" dirty="0" err="1">
                <a:solidFill>
                  <a:srgbClr val="577484"/>
                </a:solidFill>
              </a:rPr>
              <a:t>Review</a:t>
            </a:r>
            <a:r>
              <a:rPr lang="tr-TR" dirty="0">
                <a:solidFill>
                  <a:srgbClr val="577484"/>
                </a:solidFill>
              </a:rPr>
              <a:t>, Nisan 2012</a:t>
            </a:r>
            <a:endParaRPr dirty="0">
              <a:solidFill>
                <a:srgbClr val="577484"/>
              </a:solidFill>
            </a:endParaRPr>
          </a:p>
        </p:txBody>
      </p:sp>
      <p:sp>
        <p:nvSpPr>
          <p:cNvPr id="59" name="Abgerundetes Rechteck"/>
          <p:cNvSpPr/>
          <p:nvPr/>
        </p:nvSpPr>
        <p:spPr>
          <a:xfrm>
            <a:off x="5894523" y="3533156"/>
            <a:ext cx="5181601" cy="2282461"/>
          </a:xfrm>
          <a:prstGeom prst="roundRect">
            <a:avLst>
              <a:gd name="adj" fmla="val 8346"/>
            </a:avLst>
          </a:prstGeom>
          <a:solidFill>
            <a:srgbClr val="ACAFA0"/>
          </a:solidFill>
          <a:ln w="12700">
            <a:miter lim="400000"/>
          </a:ln>
          <a:effectLst>
            <a:outerShdw blurRad="317500" dist="31064" dir="2710414" rotWithShape="0">
              <a:schemeClr val="accent6">
                <a:lumOff val="28000"/>
                <a:alpha val="35000"/>
              </a:schemeClr>
            </a:outerShdw>
          </a:effectLst>
        </p:spPr>
        <p:txBody>
          <a:bodyPr lIns="45719" rIns="45719" anchor="ctr"/>
          <a:lstStyle/>
          <a:p>
            <a:endParaRPr/>
          </a:p>
        </p:txBody>
      </p:sp>
      <p:sp>
        <p:nvSpPr>
          <p:cNvPr id="60" name="Feelings of employee isolation reduces productivity up to 21%."/>
          <p:cNvSpPr txBox="1"/>
          <p:nvPr/>
        </p:nvSpPr>
        <p:spPr>
          <a:xfrm>
            <a:off x="6170688" y="3714500"/>
            <a:ext cx="4629270" cy="8135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130000"/>
              </a:lnSpc>
              <a:defRPr sz="1900" b="1">
                <a:solidFill>
                  <a:schemeClr val="accent3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lang="en-US" dirty="0" err="1">
                <a:solidFill>
                  <a:srgbClr val="577484"/>
                </a:solidFill>
              </a:rPr>
              <a:t>Çalışan</a:t>
            </a:r>
            <a:r>
              <a:rPr lang="en-US" dirty="0">
                <a:solidFill>
                  <a:srgbClr val="577484"/>
                </a:solidFill>
              </a:rPr>
              <a:t> </a:t>
            </a:r>
            <a:r>
              <a:rPr lang="en-US" dirty="0" err="1">
                <a:solidFill>
                  <a:srgbClr val="577484"/>
                </a:solidFill>
              </a:rPr>
              <a:t>izolasyonu</a:t>
            </a:r>
            <a:r>
              <a:rPr lang="en-US" dirty="0">
                <a:solidFill>
                  <a:srgbClr val="577484"/>
                </a:solidFill>
              </a:rPr>
              <a:t> </a:t>
            </a:r>
            <a:r>
              <a:rPr lang="en-US" dirty="0" err="1">
                <a:solidFill>
                  <a:srgbClr val="577484"/>
                </a:solidFill>
              </a:rPr>
              <a:t>hissi</a:t>
            </a:r>
            <a:r>
              <a:rPr lang="en-US" dirty="0">
                <a:solidFill>
                  <a:srgbClr val="577484"/>
                </a:solidFill>
              </a:rPr>
              <a:t>, </a:t>
            </a:r>
            <a:r>
              <a:rPr lang="en-US" dirty="0" err="1">
                <a:solidFill>
                  <a:srgbClr val="577484"/>
                </a:solidFill>
              </a:rPr>
              <a:t>verimliliği</a:t>
            </a:r>
            <a:r>
              <a:rPr lang="en-US" dirty="0">
                <a:solidFill>
                  <a:srgbClr val="577484"/>
                </a:solidFill>
              </a:rPr>
              <a:t> %21'e </a:t>
            </a:r>
            <a:r>
              <a:rPr lang="en-US" dirty="0" err="1">
                <a:solidFill>
                  <a:srgbClr val="577484"/>
                </a:solidFill>
              </a:rPr>
              <a:t>kadar</a:t>
            </a:r>
            <a:r>
              <a:rPr lang="en-US" dirty="0">
                <a:solidFill>
                  <a:srgbClr val="577484"/>
                </a:solidFill>
              </a:rPr>
              <a:t> </a:t>
            </a:r>
            <a:r>
              <a:rPr lang="en-US" dirty="0" err="1">
                <a:solidFill>
                  <a:srgbClr val="577484"/>
                </a:solidFill>
              </a:rPr>
              <a:t>düşürür</a:t>
            </a:r>
            <a:r>
              <a:rPr lang="en-US" dirty="0">
                <a:solidFill>
                  <a:srgbClr val="577484"/>
                </a:solidFill>
              </a:rPr>
              <a:t>.</a:t>
            </a:r>
          </a:p>
        </p:txBody>
      </p:sp>
      <p:sp>
        <p:nvSpPr>
          <p:cNvPr id="61" name="Adam Hickman PH.D. and Ben Wigert PH.D.: „Lead Your  Remote Team Away From Burnout, Not Toward It“ in Gallup,  June 2020"/>
          <p:cNvSpPr txBox="1"/>
          <p:nvPr/>
        </p:nvSpPr>
        <p:spPr>
          <a:xfrm>
            <a:off x="6110806" y="5100725"/>
            <a:ext cx="4281231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000" b="1" i="1">
                <a:solidFill>
                  <a:schemeClr val="accent3"/>
                </a:solidFill>
              </a:defRPr>
            </a:pPr>
            <a:r>
              <a:rPr lang="tr-TR" dirty="0">
                <a:solidFill>
                  <a:srgbClr val="577484"/>
                </a:solidFill>
              </a:rPr>
              <a:t>Adam </a:t>
            </a:r>
            <a:r>
              <a:rPr lang="tr-TR" dirty="0" err="1">
                <a:solidFill>
                  <a:srgbClr val="577484"/>
                </a:solidFill>
              </a:rPr>
              <a:t>Hickman</a:t>
            </a:r>
            <a:r>
              <a:rPr lang="tr-TR" dirty="0">
                <a:solidFill>
                  <a:srgbClr val="577484"/>
                </a:solidFill>
              </a:rPr>
              <a:t> Doktora ve Ben </a:t>
            </a:r>
            <a:r>
              <a:rPr lang="tr-TR" dirty="0" err="1">
                <a:solidFill>
                  <a:srgbClr val="577484"/>
                </a:solidFill>
              </a:rPr>
              <a:t>Wigert</a:t>
            </a:r>
            <a:r>
              <a:rPr lang="tr-TR" dirty="0">
                <a:solidFill>
                  <a:srgbClr val="577484"/>
                </a:solidFill>
              </a:rPr>
              <a:t> PH.D.: </a:t>
            </a:r>
            <a:r>
              <a:rPr lang="tr-TR" dirty="0" err="1">
                <a:solidFill>
                  <a:srgbClr val="577484"/>
                </a:solidFill>
              </a:rPr>
              <a:t>Gallup</a:t>
            </a:r>
            <a:r>
              <a:rPr lang="tr-TR">
                <a:solidFill>
                  <a:srgbClr val="577484"/>
                </a:solidFill>
              </a:rPr>
              <a:t>, Haziran 2020'de "Uzaktaki Ekibinizi Tükenmişlikten Uzaklaştırın, Buna Doğru Değil"</a:t>
            </a:r>
            <a:endParaRPr dirty="0">
              <a:solidFill>
                <a:srgbClr val="577484"/>
              </a:solidFill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Fünf Stufen der Teamentwicklu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err="1"/>
              <a:t>Ekip</a:t>
            </a:r>
            <a:r>
              <a:rPr lang="en-US" dirty="0"/>
              <a:t> </a:t>
            </a:r>
            <a:r>
              <a:rPr lang="en-US" dirty="0" err="1"/>
              <a:t>geliştirmenin</a:t>
            </a:r>
            <a:r>
              <a:rPr lang="en-US" dirty="0"/>
              <a:t> </a:t>
            </a:r>
            <a:r>
              <a:rPr lang="en-US" dirty="0" err="1"/>
              <a:t>beş</a:t>
            </a:r>
            <a:r>
              <a:rPr lang="en-US" dirty="0"/>
              <a:t> </a:t>
            </a:r>
            <a:r>
              <a:rPr lang="en-US" dirty="0" err="1"/>
              <a:t>aşaması</a:t>
            </a:r>
            <a:endParaRPr lang="en-US" dirty="0"/>
          </a:p>
        </p:txBody>
      </p:sp>
      <p:sp>
        <p:nvSpPr>
          <p:cNvPr id="79" name="Die Teamuhr nach Tuckman hilft, um zu herauszufinden…"/>
          <p:cNvSpPr txBox="1">
            <a:spLocks noGrp="1"/>
          </p:cNvSpPr>
          <p:nvPr>
            <p:ph type="body" idx="1"/>
          </p:nvPr>
        </p:nvSpPr>
        <p:spPr>
          <a:xfrm>
            <a:off x="719667" y="2714920"/>
            <a:ext cx="8254647" cy="297654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  <a:defRPr b="1"/>
            </a:pPr>
            <a:r>
              <a:rPr lang="en-US" dirty="0" err="1"/>
              <a:t>Tuckman'ın</a:t>
            </a:r>
            <a:r>
              <a:rPr lang="en-US" dirty="0"/>
              <a:t> </a:t>
            </a:r>
            <a:r>
              <a:rPr lang="en-US" dirty="0" err="1"/>
              <a:t>grup</a:t>
            </a:r>
            <a:r>
              <a:rPr lang="en-US" dirty="0"/>
              <a:t> </a:t>
            </a:r>
            <a:r>
              <a:rPr lang="en-US" dirty="0" err="1"/>
              <a:t>geliştirme</a:t>
            </a:r>
            <a:r>
              <a:rPr lang="en-US" dirty="0"/>
              <a:t> </a:t>
            </a:r>
            <a:r>
              <a:rPr lang="en-US" dirty="0" err="1"/>
              <a:t>aşamaları</a:t>
            </a:r>
            <a:r>
              <a:rPr lang="en-US" dirty="0"/>
              <a:t> </a:t>
            </a:r>
            <a:r>
              <a:rPr lang="en-US" dirty="0" err="1"/>
              <a:t>şunları</a:t>
            </a:r>
            <a:r>
              <a:rPr lang="en-US" dirty="0"/>
              <a:t> </a:t>
            </a:r>
            <a:r>
              <a:rPr lang="en-US" dirty="0" err="1"/>
              <a:t>göstermeye</a:t>
            </a:r>
            <a:r>
              <a:rPr lang="en-US" dirty="0"/>
              <a:t> </a:t>
            </a:r>
            <a:r>
              <a:rPr lang="en-US" dirty="0" err="1"/>
              <a:t>yardımcı</a:t>
            </a:r>
            <a:r>
              <a:rPr lang="en-US" dirty="0"/>
              <a:t> </a:t>
            </a:r>
            <a:r>
              <a:rPr lang="en-US" dirty="0" err="1"/>
              <a:t>olur</a:t>
            </a:r>
            <a:r>
              <a:rPr lang="en-US" dirty="0"/>
              <a:t>:</a:t>
            </a:r>
          </a:p>
          <a:p>
            <a:r>
              <a:rPr lang="en-US" dirty="0"/>
              <a:t>a)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ekip</a:t>
            </a:r>
            <a:r>
              <a:rPr lang="en-US" dirty="0"/>
              <a:t> </a:t>
            </a:r>
            <a:r>
              <a:rPr lang="en-US" dirty="0" err="1"/>
              <a:t>hangi</a:t>
            </a:r>
            <a:r>
              <a:rPr lang="en-US" dirty="0"/>
              <a:t> </a:t>
            </a:r>
            <a:r>
              <a:rPr lang="en-US" dirty="0" err="1"/>
              <a:t>aşamada</a:t>
            </a:r>
            <a:r>
              <a:rPr lang="en-US" dirty="0"/>
              <a:t> </a:t>
            </a:r>
            <a:r>
              <a:rPr lang="en-US" dirty="0" err="1"/>
              <a:t>ve</a:t>
            </a:r>
            <a:endParaRPr lang="en-US" dirty="0"/>
          </a:p>
          <a:p>
            <a:endParaRPr lang="en-US" dirty="0"/>
          </a:p>
          <a:p>
            <a:r>
              <a:rPr lang="en-US" dirty="0"/>
              <a:t>b)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ekibi</a:t>
            </a:r>
            <a:r>
              <a:rPr lang="en-US" dirty="0"/>
              <a:t> </a:t>
            </a:r>
            <a:r>
              <a:rPr lang="en-US" dirty="0" err="1"/>
              <a:t>mümkün</a:t>
            </a:r>
            <a:r>
              <a:rPr lang="en-US" dirty="0"/>
              <a:t> </a:t>
            </a:r>
            <a:r>
              <a:rPr lang="en-US" dirty="0" err="1"/>
              <a:t>olan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kısa</a:t>
            </a:r>
            <a:r>
              <a:rPr lang="en-US" dirty="0"/>
              <a:t> </a:t>
            </a:r>
            <a:r>
              <a:rPr lang="en-US" dirty="0" err="1"/>
              <a:t>sürede</a:t>
            </a:r>
            <a:r>
              <a:rPr lang="en-US" dirty="0"/>
              <a:t> </a:t>
            </a:r>
            <a:r>
              <a:rPr lang="en-US" dirty="0" err="1"/>
              <a:t>performans</a:t>
            </a:r>
            <a:r>
              <a:rPr lang="en-US" dirty="0"/>
              <a:t> </a:t>
            </a:r>
            <a:r>
              <a:rPr lang="en-US" dirty="0" err="1"/>
              <a:t>aşamasına</a:t>
            </a:r>
            <a:r>
              <a:rPr lang="en-US" dirty="0"/>
              <a:t> </a:t>
            </a:r>
            <a:r>
              <a:rPr lang="en-US" dirty="0" err="1"/>
              <a:t>nasıl</a:t>
            </a:r>
            <a:r>
              <a:rPr lang="en-US" dirty="0"/>
              <a:t> </a:t>
            </a:r>
            <a:r>
              <a:rPr lang="en-US" dirty="0" err="1"/>
              <a:t>geçireceğiniz</a:t>
            </a:r>
            <a:r>
              <a:rPr lang="en-US" dirty="0"/>
              <a:t>.</a:t>
            </a:r>
          </a:p>
        </p:txBody>
      </p:sp>
      <p:sp>
        <p:nvSpPr>
          <p:cNvPr id="63" name="Rechteck: abgerundete Ecken 62">
            <a:extLst>
              <a:ext uri="{FF2B5EF4-FFF2-40B4-BE49-F238E27FC236}">
                <a16:creationId xmlns:a16="http://schemas.microsoft.com/office/drawing/2014/main" xmlns="" id="{97E11AED-C29C-45FF-A4DE-B8466F93CEE0}"/>
              </a:ext>
            </a:extLst>
          </p:cNvPr>
          <p:cNvSpPr/>
          <p:nvPr/>
        </p:nvSpPr>
        <p:spPr>
          <a:xfrm>
            <a:off x="7419451" y="2112057"/>
            <a:ext cx="2230187" cy="433623"/>
          </a:xfrm>
          <a:prstGeom prst="roundRect">
            <a:avLst>
              <a:gd name="adj" fmla="val 25614"/>
            </a:avLst>
          </a:prstGeom>
          <a:solidFill>
            <a:srgbClr val="577484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1. </a:t>
            </a:r>
            <a:r>
              <a:rPr lang="tr-TR" dirty="0">
                <a:solidFill>
                  <a:schemeClr val="bg1"/>
                </a:solidFill>
                <a:latin typeface="Bebas Neue" panose="020B0606020202050201" pitchFamily="34" charset="0"/>
              </a:rPr>
              <a:t>Kurma</a:t>
            </a:r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aşaması</a:t>
            </a:r>
            <a:endParaRPr lang="de-DE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64" name="Rechteck: abgerundete Ecken 63">
            <a:extLst>
              <a:ext uri="{FF2B5EF4-FFF2-40B4-BE49-F238E27FC236}">
                <a16:creationId xmlns:a16="http://schemas.microsoft.com/office/drawing/2014/main" xmlns="" id="{411F0826-8580-470B-BB68-AD3994A0ED0C}"/>
              </a:ext>
            </a:extLst>
          </p:cNvPr>
          <p:cNvSpPr/>
          <p:nvPr/>
        </p:nvSpPr>
        <p:spPr>
          <a:xfrm>
            <a:off x="7419451" y="3007189"/>
            <a:ext cx="2230187" cy="433623"/>
          </a:xfrm>
          <a:prstGeom prst="roundRect">
            <a:avLst>
              <a:gd name="adj" fmla="val 25614"/>
            </a:avLst>
          </a:prstGeom>
          <a:solidFill>
            <a:srgbClr val="577484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2.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Fırtına</a:t>
            </a:r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aşaması</a:t>
            </a:r>
            <a:endParaRPr lang="de-DE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65" name="Rechteck: abgerundete Ecken 64">
            <a:extLst>
              <a:ext uri="{FF2B5EF4-FFF2-40B4-BE49-F238E27FC236}">
                <a16:creationId xmlns:a16="http://schemas.microsoft.com/office/drawing/2014/main" xmlns="" id="{7F2B8715-B66C-428F-9B3D-FE5DB3DF2371}"/>
              </a:ext>
            </a:extLst>
          </p:cNvPr>
          <p:cNvSpPr/>
          <p:nvPr/>
        </p:nvSpPr>
        <p:spPr>
          <a:xfrm>
            <a:off x="7419450" y="3739712"/>
            <a:ext cx="2230187" cy="758842"/>
          </a:xfrm>
          <a:prstGeom prst="roundRect">
            <a:avLst>
              <a:gd name="adj" fmla="val 25614"/>
            </a:avLst>
          </a:prstGeom>
          <a:solidFill>
            <a:srgbClr val="577484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3. </a:t>
            </a:r>
            <a:r>
              <a:rPr lang="tr-TR" dirty="0">
                <a:solidFill>
                  <a:schemeClr val="bg1"/>
                </a:solidFill>
                <a:latin typeface="Bebas Neue" panose="020B0606020202050201" pitchFamily="34" charset="0"/>
              </a:rPr>
              <a:t>Kuralları koyma</a:t>
            </a:r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aşaması</a:t>
            </a:r>
            <a:endParaRPr lang="de-DE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66" name="Rechteck: abgerundete Ecken 65">
            <a:extLst>
              <a:ext uri="{FF2B5EF4-FFF2-40B4-BE49-F238E27FC236}">
                <a16:creationId xmlns:a16="http://schemas.microsoft.com/office/drawing/2014/main" xmlns="" id="{8C0523C2-3374-45A0-A4D9-A58B3527064E}"/>
              </a:ext>
            </a:extLst>
          </p:cNvPr>
          <p:cNvSpPr/>
          <p:nvPr/>
        </p:nvSpPr>
        <p:spPr>
          <a:xfrm>
            <a:off x="7419450" y="4634097"/>
            <a:ext cx="2230187" cy="758842"/>
          </a:xfrm>
          <a:prstGeom prst="roundRect">
            <a:avLst>
              <a:gd name="adj" fmla="val 25614"/>
            </a:avLst>
          </a:prstGeom>
          <a:solidFill>
            <a:srgbClr val="577484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4.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Gerçekleştirme</a:t>
            </a:r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aşaması</a:t>
            </a:r>
            <a:endParaRPr lang="de-DE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67" name="Rechteck: abgerundete Ecken 66">
            <a:extLst>
              <a:ext uri="{FF2B5EF4-FFF2-40B4-BE49-F238E27FC236}">
                <a16:creationId xmlns:a16="http://schemas.microsoft.com/office/drawing/2014/main" xmlns="" id="{1D78BA8A-BE74-4F32-96D2-61742B7219B9}"/>
              </a:ext>
            </a:extLst>
          </p:cNvPr>
          <p:cNvSpPr/>
          <p:nvPr/>
        </p:nvSpPr>
        <p:spPr>
          <a:xfrm>
            <a:off x="7419450" y="5691091"/>
            <a:ext cx="2230187" cy="433623"/>
          </a:xfrm>
          <a:prstGeom prst="roundRect">
            <a:avLst>
              <a:gd name="adj" fmla="val 25614"/>
            </a:avLst>
          </a:prstGeom>
          <a:solidFill>
            <a:srgbClr val="577484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spc="0" normalizeH="0" baseline="0" dirty="0">
                <a:solidFill>
                  <a:schemeClr val="bg1"/>
                </a:solidFill>
                <a:effectLst/>
                <a:uFillTx/>
                <a:latin typeface="Bebas Neue" panose="020B0606020202050201" pitchFamily="34" charset="0"/>
                <a:sym typeface="Arial"/>
              </a:rPr>
              <a:t>5. </a:t>
            </a:r>
            <a:r>
              <a:rPr kumimoji="0" lang="de-DE" sz="1800" b="0" i="0" u="none" strike="noStrike" cap="none" spc="0" normalizeH="0" baseline="0" dirty="0" err="1">
                <a:solidFill>
                  <a:schemeClr val="bg1"/>
                </a:solidFill>
                <a:effectLst/>
                <a:uFillTx/>
                <a:latin typeface="Bebas Neue" panose="020B0606020202050201" pitchFamily="34" charset="0"/>
                <a:sym typeface="Arial"/>
              </a:rPr>
              <a:t>Adjourning</a:t>
            </a:r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p</a:t>
            </a:r>
            <a:r>
              <a:rPr kumimoji="0" lang="de-DE" sz="1800" b="0" i="0" u="none" strike="noStrike" cap="none" spc="0" normalizeH="0" baseline="0" dirty="0" err="1">
                <a:solidFill>
                  <a:schemeClr val="bg1"/>
                </a:solidFill>
                <a:effectLst/>
                <a:uFillTx/>
                <a:latin typeface="Bebas Neue" panose="020B0606020202050201" pitchFamily="34" charset="0"/>
                <a:sym typeface="Arial"/>
              </a:rPr>
              <a:t>hase</a:t>
            </a:r>
            <a:endParaRPr kumimoji="0" lang="de-DE" sz="1800" b="0" i="0" u="none" strike="noStrike" cap="none" spc="0" normalizeH="0" baseline="0" dirty="0">
              <a:solidFill>
                <a:schemeClr val="bg1"/>
              </a:solidFill>
              <a:effectLst/>
              <a:uFillTx/>
              <a:latin typeface="Bebas Neue" panose="020B0606020202050201" pitchFamily="34" charset="0"/>
              <a:sym typeface="Arial"/>
            </a:endParaRPr>
          </a:p>
        </p:txBody>
      </p: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xmlns="" id="{39D2C064-4D14-442E-904D-53970CDA81EB}"/>
              </a:ext>
            </a:extLst>
          </p:cNvPr>
          <p:cNvCxnSpPr>
            <a:stCxn id="63" idx="2"/>
            <a:endCxn id="64" idx="0"/>
          </p:cNvCxnSpPr>
          <p:nvPr/>
        </p:nvCxnSpPr>
        <p:spPr>
          <a:xfrm>
            <a:off x="8534545" y="2545680"/>
            <a:ext cx="0" cy="461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Gerade Verbindung mit Pfeil 53">
            <a:extLst>
              <a:ext uri="{FF2B5EF4-FFF2-40B4-BE49-F238E27FC236}">
                <a16:creationId xmlns:a16="http://schemas.microsoft.com/office/drawing/2014/main" xmlns="" id="{823910E7-16A9-48D3-94FB-C0D16C53874E}"/>
              </a:ext>
            </a:extLst>
          </p:cNvPr>
          <p:cNvCxnSpPr>
            <a:cxnSpLocks/>
            <a:stCxn id="64" idx="2"/>
            <a:endCxn id="65" idx="0"/>
          </p:cNvCxnSpPr>
          <p:nvPr/>
        </p:nvCxnSpPr>
        <p:spPr>
          <a:xfrm flipH="1">
            <a:off x="8534544" y="3440812"/>
            <a:ext cx="1" cy="2989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Gerade Verbindung mit Pfeil 56">
            <a:extLst>
              <a:ext uri="{FF2B5EF4-FFF2-40B4-BE49-F238E27FC236}">
                <a16:creationId xmlns:a16="http://schemas.microsoft.com/office/drawing/2014/main" xmlns="" id="{E3151A9B-5D75-47D9-80CE-3A14E8502B2C}"/>
              </a:ext>
            </a:extLst>
          </p:cNvPr>
          <p:cNvCxnSpPr>
            <a:stCxn id="65" idx="2"/>
            <a:endCxn id="66" idx="0"/>
          </p:cNvCxnSpPr>
          <p:nvPr/>
        </p:nvCxnSpPr>
        <p:spPr>
          <a:xfrm>
            <a:off x="8534544" y="4498554"/>
            <a:ext cx="0" cy="135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Gerade Verbindung mit Pfeil 58">
            <a:extLst>
              <a:ext uri="{FF2B5EF4-FFF2-40B4-BE49-F238E27FC236}">
                <a16:creationId xmlns:a16="http://schemas.microsoft.com/office/drawing/2014/main" xmlns="" id="{61E9DA4C-9E53-4AB5-B5D4-5922C04C50FE}"/>
              </a:ext>
            </a:extLst>
          </p:cNvPr>
          <p:cNvCxnSpPr>
            <a:stCxn id="66" idx="2"/>
            <a:endCxn id="67" idx="0"/>
          </p:cNvCxnSpPr>
          <p:nvPr/>
        </p:nvCxnSpPr>
        <p:spPr>
          <a:xfrm>
            <a:off x="8534544" y="5392939"/>
            <a:ext cx="0" cy="2981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Verbinder: gekrümmt 60">
            <a:extLst>
              <a:ext uri="{FF2B5EF4-FFF2-40B4-BE49-F238E27FC236}">
                <a16:creationId xmlns:a16="http://schemas.microsoft.com/office/drawing/2014/main" xmlns="" id="{30946606-46BB-46C7-B2D6-D97B4DC5D781}"/>
              </a:ext>
            </a:extLst>
          </p:cNvPr>
          <p:cNvCxnSpPr>
            <a:cxnSpLocks/>
            <a:stCxn id="66" idx="3"/>
            <a:endCxn id="63" idx="3"/>
          </p:cNvCxnSpPr>
          <p:nvPr/>
        </p:nvCxnSpPr>
        <p:spPr>
          <a:xfrm flipV="1">
            <a:off x="9649637" y="2328869"/>
            <a:ext cx="1" cy="2684649"/>
          </a:xfrm>
          <a:prstGeom prst="curvedConnector3">
            <a:avLst>
              <a:gd name="adj1" fmla="val 2286010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platzhalter 3">
            <a:extLst>
              <a:ext uri="{FF2B5EF4-FFF2-40B4-BE49-F238E27FC236}">
                <a16:creationId xmlns:a16="http://schemas.microsoft.com/office/drawing/2014/main" xmlns="" id="{50176387-AA09-C94B-8C1C-A4E485E5C259}"/>
              </a:ext>
            </a:extLst>
          </p:cNvPr>
          <p:cNvSpPr txBox="1">
            <a:spLocks/>
          </p:cNvSpPr>
          <p:nvPr/>
        </p:nvSpPr>
        <p:spPr>
          <a:xfrm>
            <a:off x="719666" y="5881787"/>
            <a:ext cx="6537346" cy="276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numCol="1" spcCol="360000" anchor="t">
            <a:noAutofit/>
          </a:bodyPr>
          <a:lstStyle>
            <a:lvl1pPr marL="285750" marR="0" indent="-28575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 i="0" u="none" strike="noStrike" cap="none" spc="0" baseline="0">
                <a:solidFill>
                  <a:srgbClr val="000000"/>
                </a:solidFill>
                <a:uFillTx/>
                <a:latin typeface="Yrsa" panose="020D0000000400000000" pitchFamily="34" charset="0"/>
                <a:ea typeface="+mj-ea"/>
                <a:cs typeface="+mj-cs"/>
                <a:sym typeface="Helvetica"/>
              </a:defRPr>
            </a:lvl1pPr>
            <a:lvl2pPr marL="0" marR="0" indent="26670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542925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809625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1076325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2514600" marR="0" indent="-22860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2971800" marR="0" indent="-22860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3429000" marR="0" indent="-22860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3886200" marR="0" indent="-22860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0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pPr marL="0" indent="0">
              <a:buNone/>
            </a:pPr>
            <a:r>
              <a:rPr lang="de-DE" sz="1000" dirty="0"/>
              <a:t>Cf. </a:t>
            </a:r>
            <a:r>
              <a:rPr lang="de-DE" sz="1000" dirty="0" err="1"/>
              <a:t>Tuckman</a:t>
            </a:r>
            <a:r>
              <a:rPr lang="de-DE" sz="1000" dirty="0"/>
              <a:t>, B. W. (1965). </a:t>
            </a:r>
            <a:r>
              <a:rPr lang="de-DE" sz="1000" dirty="0" err="1"/>
              <a:t>Developmental</a:t>
            </a:r>
            <a:r>
              <a:rPr lang="de-DE" sz="1000" dirty="0"/>
              <a:t> </a:t>
            </a:r>
            <a:r>
              <a:rPr lang="de-DE" sz="1000" dirty="0" err="1"/>
              <a:t>sequences</a:t>
            </a:r>
            <a:r>
              <a:rPr lang="de-DE" sz="1000" dirty="0"/>
              <a:t> in </a:t>
            </a:r>
            <a:r>
              <a:rPr lang="de-DE" sz="1000" dirty="0" err="1"/>
              <a:t>small</a:t>
            </a:r>
            <a:r>
              <a:rPr lang="de-DE" sz="1000" dirty="0"/>
              <a:t> </a:t>
            </a:r>
            <a:r>
              <a:rPr lang="de-DE" sz="1000" dirty="0" err="1"/>
              <a:t>groups</a:t>
            </a:r>
            <a:r>
              <a:rPr lang="de-DE" sz="1000" dirty="0"/>
              <a:t>. Psychological Bulletin, 63, 348- 399.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ünf Stufen der Teamentwicklu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err="1"/>
              <a:t>Ekip</a:t>
            </a:r>
            <a:r>
              <a:rPr lang="en-US" dirty="0"/>
              <a:t> </a:t>
            </a:r>
            <a:r>
              <a:rPr lang="en-US" dirty="0" err="1"/>
              <a:t>geliştirmenin</a:t>
            </a:r>
            <a:r>
              <a:rPr lang="en-US" dirty="0"/>
              <a:t> </a:t>
            </a:r>
            <a:r>
              <a:rPr lang="en-US" dirty="0" err="1"/>
              <a:t>beş</a:t>
            </a:r>
            <a:r>
              <a:rPr lang="en-US" dirty="0"/>
              <a:t> </a:t>
            </a:r>
            <a:r>
              <a:rPr lang="en-US" dirty="0" err="1"/>
              <a:t>aşaması</a:t>
            </a:r>
            <a:endParaRPr dirty="0"/>
          </a:p>
        </p:txBody>
      </p:sp>
      <p:sp>
        <p:nvSpPr>
          <p:cNvPr id="94" name="auch Test-Phase genannt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00526" indent="-200526">
              <a:buSzPct val="100000"/>
            </a:pPr>
            <a:r>
              <a:rPr lang="en-US" dirty="0"/>
              <a:t>Test </a:t>
            </a:r>
            <a:r>
              <a:rPr lang="en-US" dirty="0" err="1"/>
              <a:t>aşaması</a:t>
            </a:r>
            <a:r>
              <a:rPr lang="en-US" dirty="0"/>
              <a:t> </a:t>
            </a:r>
            <a:r>
              <a:rPr lang="en-US" dirty="0" err="1"/>
              <a:t>olarak</a:t>
            </a:r>
            <a:r>
              <a:rPr lang="en-US" dirty="0"/>
              <a:t> da </a:t>
            </a:r>
            <a:r>
              <a:rPr lang="en-US" dirty="0" err="1"/>
              <a:t>bilinir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Birbirimizi</a:t>
            </a:r>
            <a:r>
              <a:rPr lang="en-US" dirty="0"/>
              <a:t> </a:t>
            </a:r>
            <a:r>
              <a:rPr lang="en-US" dirty="0" err="1"/>
              <a:t>tanımak</a:t>
            </a:r>
            <a:r>
              <a:rPr lang="en-US" dirty="0"/>
              <a:t> her </a:t>
            </a:r>
            <a:r>
              <a:rPr lang="en-US" dirty="0" err="1"/>
              <a:t>şeyden</a:t>
            </a:r>
            <a:r>
              <a:rPr lang="en-US" dirty="0"/>
              <a:t> </a:t>
            </a:r>
            <a:r>
              <a:rPr lang="en-US" dirty="0" err="1"/>
              <a:t>önemli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Etkileşim</a:t>
            </a:r>
            <a:r>
              <a:rPr lang="en-US" dirty="0"/>
              <a:t> </a:t>
            </a:r>
            <a:r>
              <a:rPr lang="en-US" dirty="0" err="1"/>
              <a:t>genellikle</a:t>
            </a:r>
            <a:r>
              <a:rPr lang="en-US" dirty="0"/>
              <a:t> </a:t>
            </a:r>
            <a:r>
              <a:rPr lang="en-US" dirty="0" err="1"/>
              <a:t>çekingen</a:t>
            </a:r>
            <a:r>
              <a:rPr lang="en-US" dirty="0"/>
              <a:t>, </a:t>
            </a:r>
            <a:r>
              <a:rPr lang="en-US" dirty="0" err="1"/>
              <a:t>dikkatli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kibardır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  <a:defRPr b="1"/>
            </a:pPr>
            <a:r>
              <a:rPr lang="en-US" dirty="0" err="1"/>
              <a:t>Ekip</a:t>
            </a:r>
            <a:r>
              <a:rPr lang="en-US" dirty="0"/>
              <a:t> </a:t>
            </a:r>
            <a:r>
              <a:rPr lang="en-US" dirty="0" err="1"/>
              <a:t>yöneticisinin</a:t>
            </a:r>
            <a:r>
              <a:rPr lang="en-US" dirty="0"/>
              <a:t> </a:t>
            </a:r>
            <a:r>
              <a:rPr lang="en-US" dirty="0" err="1"/>
              <a:t>görevleri</a:t>
            </a:r>
            <a:r>
              <a:rPr lang="en-US" dirty="0"/>
              <a:t> :</a:t>
            </a:r>
          </a:p>
          <a:p>
            <a:pPr marL="200526" indent="-200526">
              <a:buSzPct val="100000"/>
            </a:pPr>
            <a:r>
              <a:rPr lang="en-US" dirty="0" err="1"/>
              <a:t>Birbirini</a:t>
            </a:r>
            <a:r>
              <a:rPr lang="en-US" dirty="0"/>
              <a:t> </a:t>
            </a:r>
            <a:r>
              <a:rPr lang="en-US" dirty="0" err="1"/>
              <a:t>tanıma</a:t>
            </a:r>
            <a:r>
              <a:rPr lang="en-US" dirty="0"/>
              <a:t> </a:t>
            </a:r>
            <a:r>
              <a:rPr lang="en-US" dirty="0" err="1"/>
              <a:t>sürecine</a:t>
            </a:r>
            <a:r>
              <a:rPr lang="en-US" dirty="0"/>
              <a:t> </a:t>
            </a:r>
            <a:r>
              <a:rPr lang="en-US" dirty="0" err="1"/>
              <a:t>destek</a:t>
            </a:r>
            <a:r>
              <a:rPr lang="en-US" dirty="0"/>
              <a:t> </a:t>
            </a:r>
            <a:r>
              <a:rPr lang="en-US" dirty="0" err="1"/>
              <a:t>olmak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İlgili</a:t>
            </a:r>
            <a:r>
              <a:rPr lang="en-US" dirty="0"/>
              <a:t> </a:t>
            </a:r>
            <a:r>
              <a:rPr lang="en-US" dirty="0" err="1"/>
              <a:t>tüm</a:t>
            </a:r>
            <a:r>
              <a:rPr lang="en-US" dirty="0"/>
              <a:t> </a:t>
            </a:r>
            <a:r>
              <a:rPr lang="en-US" dirty="0" err="1"/>
              <a:t>tarafların</a:t>
            </a:r>
            <a:r>
              <a:rPr lang="en-US" dirty="0"/>
              <a:t> </a:t>
            </a:r>
            <a:r>
              <a:rPr lang="en-US" dirty="0" err="1"/>
              <a:t>bilgilendirilmesi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ev</a:t>
            </a:r>
            <a:r>
              <a:rPr lang="en-US" dirty="0"/>
              <a:t> </a:t>
            </a:r>
            <a:r>
              <a:rPr lang="en-US" dirty="0" err="1"/>
              <a:t>sahibi</a:t>
            </a:r>
            <a:r>
              <a:rPr lang="en-US" dirty="0"/>
              <a:t> </a:t>
            </a:r>
            <a:r>
              <a:rPr lang="en-US" dirty="0" err="1"/>
              <a:t>işlevini</a:t>
            </a:r>
            <a:r>
              <a:rPr lang="en-US" dirty="0"/>
              <a:t> </a:t>
            </a:r>
            <a:r>
              <a:rPr lang="en-US" dirty="0" err="1"/>
              <a:t>yerine</a:t>
            </a:r>
            <a:r>
              <a:rPr lang="en-US" dirty="0"/>
              <a:t> </a:t>
            </a:r>
            <a:r>
              <a:rPr lang="en-US" dirty="0" err="1"/>
              <a:t>getiren</a:t>
            </a:r>
            <a:r>
              <a:rPr lang="en-US" dirty="0"/>
              <a:t> </a:t>
            </a:r>
            <a:r>
              <a:rPr lang="en-US" dirty="0" err="1"/>
              <a:t>herkes</a:t>
            </a:r>
            <a:r>
              <a:rPr lang="en-US" dirty="0"/>
              <a:t> </a:t>
            </a:r>
            <a:r>
              <a:rPr lang="en-US" dirty="0" err="1"/>
              <a:t>kendini</a:t>
            </a:r>
            <a:r>
              <a:rPr lang="en-US" dirty="0"/>
              <a:t> </a:t>
            </a:r>
            <a:r>
              <a:rPr lang="en-US" dirty="0" err="1"/>
              <a:t>rahat</a:t>
            </a:r>
            <a:r>
              <a:rPr lang="en-US" dirty="0"/>
              <a:t> </a:t>
            </a:r>
            <a:r>
              <a:rPr lang="en-US" dirty="0" err="1"/>
              <a:t>hissetmeli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1FF40A6C-7FA0-4D72-9B7D-A4FDDBB0C4B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1/5 </a:t>
            </a:r>
            <a:r>
              <a:rPr lang="de-DE" dirty="0" err="1"/>
              <a:t>Kurma</a:t>
            </a:r>
            <a:r>
              <a:rPr lang="de-DE" dirty="0"/>
              <a:t> </a:t>
            </a:r>
            <a:r>
              <a:rPr lang="de-DE" dirty="0" err="1"/>
              <a:t>aşaması</a:t>
            </a:r>
            <a:endParaRPr lang="de-DE" dirty="0"/>
          </a:p>
          <a:p>
            <a:endParaRPr lang="de-DE" dirty="0"/>
          </a:p>
        </p:txBody>
      </p:sp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xmlns="" id="{2DFAA80C-CCE4-497E-9CF0-4B612924F02C}"/>
              </a:ext>
            </a:extLst>
          </p:cNvPr>
          <p:cNvSpPr/>
          <p:nvPr/>
        </p:nvSpPr>
        <p:spPr>
          <a:xfrm>
            <a:off x="7419451" y="2112057"/>
            <a:ext cx="2230187" cy="433623"/>
          </a:xfrm>
          <a:prstGeom prst="roundRect">
            <a:avLst>
              <a:gd name="adj" fmla="val 25614"/>
            </a:avLst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1. </a:t>
            </a:r>
            <a:r>
              <a:rPr lang="tr-TR" dirty="0">
                <a:solidFill>
                  <a:schemeClr val="bg1"/>
                </a:solidFill>
                <a:latin typeface="Bebas Neue" panose="020B0606020202050201" pitchFamily="34" charset="0"/>
              </a:rPr>
              <a:t>Kurma aşaması</a:t>
            </a:r>
            <a:endParaRPr lang="de-DE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xmlns="" id="{96D0D56D-D7B4-4E80-B961-54D04C1FC059}"/>
              </a:ext>
            </a:extLst>
          </p:cNvPr>
          <p:cNvSpPr/>
          <p:nvPr/>
        </p:nvSpPr>
        <p:spPr>
          <a:xfrm>
            <a:off x="7419451" y="3007189"/>
            <a:ext cx="2230187" cy="433623"/>
          </a:xfrm>
          <a:prstGeom prst="roundRect">
            <a:avLst>
              <a:gd name="adj" fmla="val 25614"/>
            </a:avLst>
          </a:prstGeom>
          <a:solidFill>
            <a:srgbClr val="577484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2.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Fırtına</a:t>
            </a:r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aşaması</a:t>
            </a:r>
            <a:endParaRPr lang="de-DE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6" name="Rechteck: abgerundete Ecken 35">
            <a:extLst>
              <a:ext uri="{FF2B5EF4-FFF2-40B4-BE49-F238E27FC236}">
                <a16:creationId xmlns:a16="http://schemas.microsoft.com/office/drawing/2014/main" xmlns="" id="{87DA220F-E4D4-4AD7-8CD6-FBE946B2174C}"/>
              </a:ext>
            </a:extLst>
          </p:cNvPr>
          <p:cNvSpPr/>
          <p:nvPr/>
        </p:nvSpPr>
        <p:spPr>
          <a:xfrm>
            <a:off x="7419450" y="3739712"/>
            <a:ext cx="2230187" cy="758842"/>
          </a:xfrm>
          <a:prstGeom prst="roundRect">
            <a:avLst>
              <a:gd name="adj" fmla="val 25614"/>
            </a:avLst>
          </a:prstGeom>
          <a:solidFill>
            <a:srgbClr val="577484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3. </a:t>
            </a:r>
            <a:r>
              <a:rPr lang="tr-TR" dirty="0">
                <a:solidFill>
                  <a:schemeClr val="bg1"/>
                </a:solidFill>
                <a:latin typeface="Bebas Neue" panose="020B0606020202050201" pitchFamily="34" charset="0"/>
              </a:rPr>
              <a:t>Kuralları koyma</a:t>
            </a:r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aşaması</a:t>
            </a:r>
            <a:endParaRPr lang="de-DE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7" name="Rechteck: abgerundete Ecken 36">
            <a:extLst>
              <a:ext uri="{FF2B5EF4-FFF2-40B4-BE49-F238E27FC236}">
                <a16:creationId xmlns:a16="http://schemas.microsoft.com/office/drawing/2014/main" xmlns="" id="{09EC3ABD-90D0-4B17-88E4-09E3F6E4F2FE}"/>
              </a:ext>
            </a:extLst>
          </p:cNvPr>
          <p:cNvSpPr/>
          <p:nvPr/>
        </p:nvSpPr>
        <p:spPr>
          <a:xfrm>
            <a:off x="7419450" y="4634097"/>
            <a:ext cx="2230187" cy="758842"/>
          </a:xfrm>
          <a:prstGeom prst="roundRect">
            <a:avLst>
              <a:gd name="adj" fmla="val 25614"/>
            </a:avLst>
          </a:prstGeom>
          <a:solidFill>
            <a:srgbClr val="577484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4.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Gerçekleştirme</a:t>
            </a:r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aşaması</a:t>
            </a:r>
            <a:endParaRPr lang="de-DE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8" name="Rechteck: abgerundete Ecken 37">
            <a:extLst>
              <a:ext uri="{FF2B5EF4-FFF2-40B4-BE49-F238E27FC236}">
                <a16:creationId xmlns:a16="http://schemas.microsoft.com/office/drawing/2014/main" xmlns="" id="{07E46875-5E2E-4819-80C0-151103F472ED}"/>
              </a:ext>
            </a:extLst>
          </p:cNvPr>
          <p:cNvSpPr/>
          <p:nvPr/>
        </p:nvSpPr>
        <p:spPr>
          <a:xfrm>
            <a:off x="7419450" y="5691091"/>
            <a:ext cx="2230187" cy="433623"/>
          </a:xfrm>
          <a:prstGeom prst="roundRect">
            <a:avLst>
              <a:gd name="adj" fmla="val 25614"/>
            </a:avLst>
          </a:prstGeom>
          <a:solidFill>
            <a:srgbClr val="577484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5.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Erteleme</a:t>
            </a:r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aşaması</a:t>
            </a:r>
            <a:endParaRPr lang="de-DE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xmlns="" id="{9F0EE79B-2534-4E23-A2C6-E813F7A26C4F}"/>
              </a:ext>
            </a:extLst>
          </p:cNvPr>
          <p:cNvCxnSpPr>
            <a:stCxn id="34" idx="2"/>
            <a:endCxn id="35" idx="0"/>
          </p:cNvCxnSpPr>
          <p:nvPr/>
        </p:nvCxnSpPr>
        <p:spPr>
          <a:xfrm>
            <a:off x="8534545" y="2545680"/>
            <a:ext cx="0" cy="461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xmlns="" id="{A240007D-3C2B-42E2-90C8-B1798A553F8C}"/>
              </a:ext>
            </a:extLst>
          </p:cNvPr>
          <p:cNvCxnSpPr>
            <a:cxnSpLocks/>
            <a:stCxn id="35" idx="2"/>
            <a:endCxn id="36" idx="0"/>
          </p:cNvCxnSpPr>
          <p:nvPr/>
        </p:nvCxnSpPr>
        <p:spPr>
          <a:xfrm flipH="1">
            <a:off x="8534544" y="3440812"/>
            <a:ext cx="1" cy="2989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Gerade Verbindung mit Pfeil 40">
            <a:extLst>
              <a:ext uri="{FF2B5EF4-FFF2-40B4-BE49-F238E27FC236}">
                <a16:creationId xmlns:a16="http://schemas.microsoft.com/office/drawing/2014/main" xmlns="" id="{58DB9379-8727-49F5-83D5-F84F5A93B686}"/>
              </a:ext>
            </a:extLst>
          </p:cNvPr>
          <p:cNvCxnSpPr>
            <a:stCxn id="36" idx="2"/>
            <a:endCxn id="37" idx="0"/>
          </p:cNvCxnSpPr>
          <p:nvPr/>
        </p:nvCxnSpPr>
        <p:spPr>
          <a:xfrm>
            <a:off x="8534544" y="4498554"/>
            <a:ext cx="0" cy="135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xmlns="" id="{F4AE8DA2-2507-41A1-BAC0-7AE39FEB8A49}"/>
              </a:ext>
            </a:extLst>
          </p:cNvPr>
          <p:cNvCxnSpPr>
            <a:stCxn id="37" idx="2"/>
            <a:endCxn id="38" idx="0"/>
          </p:cNvCxnSpPr>
          <p:nvPr/>
        </p:nvCxnSpPr>
        <p:spPr>
          <a:xfrm>
            <a:off x="8534544" y="5392939"/>
            <a:ext cx="0" cy="2981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Verbinder: gekrümmt 42">
            <a:extLst>
              <a:ext uri="{FF2B5EF4-FFF2-40B4-BE49-F238E27FC236}">
                <a16:creationId xmlns:a16="http://schemas.microsoft.com/office/drawing/2014/main" xmlns="" id="{8BF5657F-BB4D-493B-AD8A-00D9F14A9719}"/>
              </a:ext>
            </a:extLst>
          </p:cNvPr>
          <p:cNvCxnSpPr>
            <a:cxnSpLocks/>
            <a:stCxn id="37" idx="3"/>
            <a:endCxn id="34" idx="3"/>
          </p:cNvCxnSpPr>
          <p:nvPr/>
        </p:nvCxnSpPr>
        <p:spPr>
          <a:xfrm flipV="1">
            <a:off x="9649637" y="2328869"/>
            <a:ext cx="1" cy="2684649"/>
          </a:xfrm>
          <a:prstGeom prst="curvedConnector3">
            <a:avLst>
              <a:gd name="adj1" fmla="val 2286010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ünf Stufen der Teamentwicklu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err="1"/>
              <a:t>Ekip</a:t>
            </a:r>
            <a:r>
              <a:rPr lang="en-US" dirty="0"/>
              <a:t> </a:t>
            </a:r>
            <a:r>
              <a:rPr lang="en-US" dirty="0" err="1"/>
              <a:t>geliştirmenin</a:t>
            </a:r>
            <a:r>
              <a:rPr lang="en-US" dirty="0"/>
              <a:t> </a:t>
            </a:r>
            <a:r>
              <a:rPr lang="en-US" dirty="0" err="1"/>
              <a:t>beş</a:t>
            </a:r>
            <a:r>
              <a:rPr lang="en-US" dirty="0"/>
              <a:t> </a:t>
            </a:r>
            <a:r>
              <a:rPr lang="en-US" dirty="0" err="1"/>
              <a:t>aşaması</a:t>
            </a:r>
            <a:endParaRPr dirty="0"/>
          </a:p>
        </p:txBody>
      </p:sp>
      <p:sp>
        <p:nvSpPr>
          <p:cNvPr id="94" name="auch Test-Phase genannt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00526" indent="-200526">
              <a:buSzPct val="100000"/>
            </a:pPr>
            <a:r>
              <a:rPr lang="en-US" dirty="0" err="1"/>
              <a:t>Dövüş</a:t>
            </a:r>
            <a:r>
              <a:rPr lang="en-US" dirty="0"/>
              <a:t> </a:t>
            </a:r>
            <a:r>
              <a:rPr lang="en-US" dirty="0" err="1"/>
              <a:t>aşaması</a:t>
            </a:r>
            <a:r>
              <a:rPr lang="en-US" dirty="0"/>
              <a:t> da </a:t>
            </a:r>
            <a:r>
              <a:rPr lang="en-US" dirty="0" err="1"/>
              <a:t>denir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Ekip</a:t>
            </a:r>
            <a:r>
              <a:rPr lang="en-US" dirty="0"/>
              <a:t> </a:t>
            </a:r>
            <a:r>
              <a:rPr lang="en-US" dirty="0" err="1"/>
              <a:t>üyeleri</a:t>
            </a:r>
            <a:r>
              <a:rPr lang="en-US" dirty="0"/>
              <a:t> </a:t>
            </a:r>
            <a:r>
              <a:rPr lang="en-US" dirty="0" err="1"/>
              <a:t>birbirine</a:t>
            </a:r>
            <a:r>
              <a:rPr lang="en-US" dirty="0"/>
              <a:t> </a:t>
            </a:r>
            <a:r>
              <a:rPr lang="en-US" dirty="0" err="1"/>
              <a:t>yakınlaşır</a:t>
            </a:r>
            <a:r>
              <a:rPr lang="en-US" dirty="0"/>
              <a:t> (</a:t>
            </a:r>
            <a:r>
              <a:rPr lang="en-US" dirty="0" err="1"/>
              <a:t>olumlu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olumsuz</a:t>
            </a:r>
            <a:r>
              <a:rPr lang="en-US" dirty="0"/>
              <a:t>)</a:t>
            </a:r>
          </a:p>
          <a:p>
            <a:pPr marL="200526" indent="-200526">
              <a:buSzPct val="100000"/>
            </a:pPr>
            <a:r>
              <a:rPr lang="en-US" dirty="0" err="1"/>
              <a:t>Grup</a:t>
            </a:r>
            <a:r>
              <a:rPr lang="en-US" dirty="0"/>
              <a:t> </a:t>
            </a:r>
            <a:r>
              <a:rPr lang="en-US" dirty="0" err="1"/>
              <a:t>oluşumu</a:t>
            </a:r>
            <a:r>
              <a:rPr lang="en-US" dirty="0"/>
              <a:t>, </a:t>
            </a:r>
            <a:r>
              <a:rPr lang="en-US" dirty="0" err="1"/>
              <a:t>altta</a:t>
            </a:r>
            <a:r>
              <a:rPr lang="en-US" dirty="0"/>
              <a:t> </a:t>
            </a:r>
            <a:r>
              <a:rPr lang="en-US" dirty="0" err="1"/>
              <a:t>yatan</a:t>
            </a:r>
            <a:r>
              <a:rPr lang="en-US" dirty="0"/>
              <a:t> </a:t>
            </a:r>
            <a:r>
              <a:rPr lang="en-US" dirty="0" err="1"/>
              <a:t>çatışmalar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gerilimler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Sorunlara</a:t>
            </a:r>
            <a:r>
              <a:rPr lang="en-US" dirty="0"/>
              <a:t> </a:t>
            </a:r>
            <a:r>
              <a:rPr lang="en-US" dirty="0" err="1"/>
              <a:t>odaklanın</a:t>
            </a:r>
            <a:endParaRPr lang="de-DE" dirty="0"/>
          </a:p>
          <a:p>
            <a:pPr marL="200526" indent="-200526">
              <a:buSzPct val="100000"/>
            </a:pPr>
            <a:endParaRPr lang="de-DE" dirty="0"/>
          </a:p>
          <a:p>
            <a:pPr marL="200526" indent="-200526">
              <a:buSzPct val="100000"/>
            </a:pPr>
            <a:endParaRPr lang="de-DE" dirty="0"/>
          </a:p>
          <a:p>
            <a:endParaRPr lang="tr-TR" dirty="0" smtClean="0"/>
          </a:p>
          <a:p>
            <a:endParaRPr lang="de-DE" dirty="0"/>
          </a:p>
          <a:p>
            <a:pPr marL="0" indent="0">
              <a:buNone/>
              <a:defRPr b="1"/>
            </a:pPr>
            <a:r>
              <a:rPr lang="en-US" dirty="0" err="1"/>
              <a:t>Ekip</a:t>
            </a:r>
            <a:r>
              <a:rPr lang="en-US" dirty="0"/>
              <a:t> </a:t>
            </a:r>
            <a:r>
              <a:rPr lang="en-US" dirty="0" err="1"/>
              <a:t>yöneticisinin</a:t>
            </a:r>
            <a:r>
              <a:rPr lang="en-US" dirty="0"/>
              <a:t> </a:t>
            </a:r>
            <a:r>
              <a:rPr lang="en-US" dirty="0" err="1" smtClean="0"/>
              <a:t>görevleri</a:t>
            </a:r>
            <a:r>
              <a:rPr lang="en-US" dirty="0" smtClean="0"/>
              <a:t>:</a:t>
            </a:r>
            <a:endParaRPr lang="en-US" dirty="0"/>
          </a:p>
          <a:p>
            <a:pPr marL="200526" indent="-200526">
              <a:buSzPct val="100000"/>
            </a:pPr>
            <a:r>
              <a:rPr lang="de-DE" dirty="0" err="1"/>
              <a:t>Arabuluculuk</a:t>
            </a:r>
            <a:r>
              <a:rPr lang="de-DE" dirty="0"/>
              <a:t> </a:t>
            </a:r>
            <a:r>
              <a:rPr lang="de-DE" dirty="0" err="1"/>
              <a:t>ve</a:t>
            </a:r>
            <a:r>
              <a:rPr lang="de-DE" dirty="0"/>
              <a:t> </a:t>
            </a:r>
            <a:r>
              <a:rPr lang="de-DE" dirty="0" err="1"/>
              <a:t>yönlendirme</a:t>
            </a:r>
            <a:r>
              <a:rPr lang="de-DE" dirty="0"/>
              <a:t>/</a:t>
            </a:r>
            <a:r>
              <a:rPr lang="de-DE" dirty="0" err="1"/>
              <a:t>motivasyon</a:t>
            </a:r>
            <a:endParaRPr lang="de-DE" dirty="0"/>
          </a:p>
          <a:p>
            <a:pPr marL="200526" indent="-200526">
              <a:buSzPct val="100000"/>
            </a:pPr>
            <a:r>
              <a:rPr lang="de-DE" dirty="0" err="1"/>
              <a:t>Sorunları</a:t>
            </a:r>
            <a:r>
              <a:rPr lang="de-DE" dirty="0"/>
              <a:t> </a:t>
            </a:r>
            <a:r>
              <a:rPr lang="de-DE" dirty="0" err="1"/>
              <a:t>açık</a:t>
            </a:r>
            <a:r>
              <a:rPr lang="de-DE" dirty="0"/>
              <a:t> </a:t>
            </a:r>
            <a:r>
              <a:rPr lang="de-DE" dirty="0" err="1"/>
              <a:t>bir</a:t>
            </a:r>
            <a:r>
              <a:rPr lang="de-DE" dirty="0"/>
              <a:t> </a:t>
            </a:r>
            <a:r>
              <a:rPr lang="de-DE" dirty="0" err="1"/>
              <a:t>şekilde</a:t>
            </a:r>
            <a:r>
              <a:rPr lang="de-DE" dirty="0"/>
              <a:t> </a:t>
            </a:r>
            <a:r>
              <a:rPr lang="de-DE" dirty="0" err="1"/>
              <a:t>ele</a:t>
            </a:r>
            <a:r>
              <a:rPr lang="de-DE" dirty="0"/>
              <a:t> </a:t>
            </a:r>
            <a:r>
              <a:rPr lang="de-DE" dirty="0" err="1"/>
              <a:t>almak</a:t>
            </a:r>
            <a:endParaRPr lang="de-DE" dirty="0"/>
          </a:p>
          <a:p>
            <a:pPr marL="200526" indent="-200526">
              <a:buSzPct val="100000"/>
            </a:pPr>
            <a:r>
              <a:rPr lang="de-DE" dirty="0" err="1"/>
              <a:t>Gerginliği</a:t>
            </a:r>
            <a:r>
              <a:rPr lang="de-DE" dirty="0"/>
              <a:t> </a:t>
            </a:r>
            <a:r>
              <a:rPr lang="de-DE" dirty="0" err="1"/>
              <a:t>azaltma</a:t>
            </a:r>
            <a:r>
              <a:rPr lang="de-DE" dirty="0"/>
              <a:t> </a:t>
            </a:r>
            <a:r>
              <a:rPr lang="de-DE" dirty="0" err="1"/>
              <a:t>ve</a:t>
            </a:r>
            <a:r>
              <a:rPr lang="de-DE" dirty="0"/>
              <a:t> </a:t>
            </a:r>
            <a:r>
              <a:rPr lang="de-DE" dirty="0" err="1"/>
              <a:t>ekibi</a:t>
            </a:r>
            <a:r>
              <a:rPr lang="de-DE" dirty="0"/>
              <a:t> </a:t>
            </a:r>
            <a:r>
              <a:rPr lang="de-DE" dirty="0" err="1"/>
              <a:t>proje</a:t>
            </a:r>
            <a:r>
              <a:rPr lang="de-DE" dirty="0"/>
              <a:t> </a:t>
            </a:r>
            <a:r>
              <a:rPr lang="de-DE" dirty="0" err="1"/>
              <a:t>hedeflerine</a:t>
            </a:r>
            <a:r>
              <a:rPr lang="de-DE" dirty="0"/>
              <a:t> </a:t>
            </a:r>
            <a:r>
              <a:rPr lang="de-DE" dirty="0" err="1"/>
              <a:t>odaklama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1FF40A6C-7FA0-4D72-9B7D-A4FDDBB0C4B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2/5 </a:t>
            </a:r>
            <a:r>
              <a:rPr lang="de-DE" dirty="0" err="1"/>
              <a:t>Fırtına</a:t>
            </a:r>
            <a:r>
              <a:rPr lang="de-DE" dirty="0"/>
              <a:t> </a:t>
            </a:r>
            <a:r>
              <a:rPr lang="de-DE" dirty="0" err="1"/>
              <a:t>aşaması</a:t>
            </a:r>
            <a:endParaRPr lang="de-DE" dirty="0"/>
          </a:p>
        </p:txBody>
      </p:sp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xmlns="" id="{2DFAA80C-CCE4-497E-9CF0-4B612924F02C}"/>
              </a:ext>
            </a:extLst>
          </p:cNvPr>
          <p:cNvSpPr/>
          <p:nvPr/>
        </p:nvSpPr>
        <p:spPr>
          <a:xfrm>
            <a:off x="7419451" y="2112057"/>
            <a:ext cx="2230187" cy="433623"/>
          </a:xfrm>
          <a:prstGeom prst="roundRect">
            <a:avLst>
              <a:gd name="adj" fmla="val 25614"/>
            </a:avLst>
          </a:prstGeom>
          <a:solidFill>
            <a:srgbClr val="57748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1. </a:t>
            </a:r>
            <a:r>
              <a:rPr lang="tr-TR" dirty="0">
                <a:solidFill>
                  <a:schemeClr val="bg1"/>
                </a:solidFill>
                <a:latin typeface="Bebas Neue" panose="020B0606020202050201" pitchFamily="34" charset="0"/>
              </a:rPr>
              <a:t>Kurma</a:t>
            </a:r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aşaması</a:t>
            </a:r>
            <a:endParaRPr lang="de-DE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xmlns="" id="{96D0D56D-D7B4-4E80-B961-54D04C1FC059}"/>
              </a:ext>
            </a:extLst>
          </p:cNvPr>
          <p:cNvSpPr/>
          <p:nvPr/>
        </p:nvSpPr>
        <p:spPr>
          <a:xfrm>
            <a:off x="7419451" y="3007189"/>
            <a:ext cx="2230187" cy="433623"/>
          </a:xfrm>
          <a:prstGeom prst="roundRect">
            <a:avLst>
              <a:gd name="adj" fmla="val 25614"/>
            </a:avLst>
          </a:prstGeom>
          <a:solidFill>
            <a:srgbClr val="B7B7B7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2.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Fırtına</a:t>
            </a:r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aşaması</a:t>
            </a:r>
            <a:endParaRPr lang="de-DE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6" name="Rechteck: abgerundete Ecken 35">
            <a:extLst>
              <a:ext uri="{FF2B5EF4-FFF2-40B4-BE49-F238E27FC236}">
                <a16:creationId xmlns:a16="http://schemas.microsoft.com/office/drawing/2014/main" xmlns="" id="{87DA220F-E4D4-4AD7-8CD6-FBE946B2174C}"/>
              </a:ext>
            </a:extLst>
          </p:cNvPr>
          <p:cNvSpPr/>
          <p:nvPr/>
        </p:nvSpPr>
        <p:spPr>
          <a:xfrm>
            <a:off x="7419450" y="3739712"/>
            <a:ext cx="2230187" cy="758842"/>
          </a:xfrm>
          <a:prstGeom prst="roundRect">
            <a:avLst>
              <a:gd name="adj" fmla="val 25614"/>
            </a:avLst>
          </a:prstGeom>
          <a:solidFill>
            <a:srgbClr val="577484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3. </a:t>
            </a:r>
            <a:r>
              <a:rPr lang="tr-TR" dirty="0">
                <a:solidFill>
                  <a:schemeClr val="bg1"/>
                </a:solidFill>
                <a:latin typeface="Bebas Neue" panose="020B0606020202050201" pitchFamily="34" charset="0"/>
              </a:rPr>
              <a:t>Kuralları koyma</a:t>
            </a:r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aşaması</a:t>
            </a:r>
            <a:endParaRPr lang="de-DE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7" name="Rechteck: abgerundete Ecken 36">
            <a:extLst>
              <a:ext uri="{FF2B5EF4-FFF2-40B4-BE49-F238E27FC236}">
                <a16:creationId xmlns:a16="http://schemas.microsoft.com/office/drawing/2014/main" xmlns="" id="{09EC3ABD-90D0-4B17-88E4-09E3F6E4F2FE}"/>
              </a:ext>
            </a:extLst>
          </p:cNvPr>
          <p:cNvSpPr/>
          <p:nvPr/>
        </p:nvSpPr>
        <p:spPr>
          <a:xfrm>
            <a:off x="7419450" y="4634097"/>
            <a:ext cx="2230187" cy="758842"/>
          </a:xfrm>
          <a:prstGeom prst="roundRect">
            <a:avLst>
              <a:gd name="adj" fmla="val 25614"/>
            </a:avLst>
          </a:prstGeom>
          <a:solidFill>
            <a:srgbClr val="577484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4.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Gerçekleştirme</a:t>
            </a:r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aşaması</a:t>
            </a:r>
            <a:endParaRPr lang="de-DE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8" name="Rechteck: abgerundete Ecken 37">
            <a:extLst>
              <a:ext uri="{FF2B5EF4-FFF2-40B4-BE49-F238E27FC236}">
                <a16:creationId xmlns:a16="http://schemas.microsoft.com/office/drawing/2014/main" xmlns="" id="{07E46875-5E2E-4819-80C0-151103F472ED}"/>
              </a:ext>
            </a:extLst>
          </p:cNvPr>
          <p:cNvSpPr/>
          <p:nvPr/>
        </p:nvSpPr>
        <p:spPr>
          <a:xfrm>
            <a:off x="7419450" y="5691091"/>
            <a:ext cx="2230187" cy="433623"/>
          </a:xfrm>
          <a:prstGeom prst="roundRect">
            <a:avLst>
              <a:gd name="adj" fmla="val 25614"/>
            </a:avLst>
          </a:prstGeom>
          <a:solidFill>
            <a:srgbClr val="577484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5.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Erteleme</a:t>
            </a:r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aşaması</a:t>
            </a:r>
            <a:endParaRPr lang="de-DE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xmlns="" id="{9F0EE79B-2534-4E23-A2C6-E813F7A26C4F}"/>
              </a:ext>
            </a:extLst>
          </p:cNvPr>
          <p:cNvCxnSpPr>
            <a:stCxn id="34" idx="2"/>
            <a:endCxn id="35" idx="0"/>
          </p:cNvCxnSpPr>
          <p:nvPr/>
        </p:nvCxnSpPr>
        <p:spPr>
          <a:xfrm>
            <a:off x="8534545" y="2545680"/>
            <a:ext cx="0" cy="461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xmlns="" id="{A240007D-3C2B-42E2-90C8-B1798A553F8C}"/>
              </a:ext>
            </a:extLst>
          </p:cNvPr>
          <p:cNvCxnSpPr>
            <a:cxnSpLocks/>
            <a:stCxn id="35" idx="2"/>
            <a:endCxn id="36" idx="0"/>
          </p:cNvCxnSpPr>
          <p:nvPr/>
        </p:nvCxnSpPr>
        <p:spPr>
          <a:xfrm flipH="1">
            <a:off x="8534544" y="3440812"/>
            <a:ext cx="1" cy="2989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Gerade Verbindung mit Pfeil 40">
            <a:extLst>
              <a:ext uri="{FF2B5EF4-FFF2-40B4-BE49-F238E27FC236}">
                <a16:creationId xmlns:a16="http://schemas.microsoft.com/office/drawing/2014/main" xmlns="" id="{58DB9379-8727-49F5-83D5-F84F5A93B686}"/>
              </a:ext>
            </a:extLst>
          </p:cNvPr>
          <p:cNvCxnSpPr>
            <a:stCxn id="36" idx="2"/>
            <a:endCxn id="37" idx="0"/>
          </p:cNvCxnSpPr>
          <p:nvPr/>
        </p:nvCxnSpPr>
        <p:spPr>
          <a:xfrm>
            <a:off x="8534544" y="4498554"/>
            <a:ext cx="0" cy="135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xmlns="" id="{F4AE8DA2-2507-41A1-BAC0-7AE39FEB8A49}"/>
              </a:ext>
            </a:extLst>
          </p:cNvPr>
          <p:cNvCxnSpPr>
            <a:stCxn id="37" idx="2"/>
            <a:endCxn id="38" idx="0"/>
          </p:cNvCxnSpPr>
          <p:nvPr/>
        </p:nvCxnSpPr>
        <p:spPr>
          <a:xfrm>
            <a:off x="8534544" y="5392939"/>
            <a:ext cx="0" cy="2981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Verbinder: gekrümmt 42">
            <a:extLst>
              <a:ext uri="{FF2B5EF4-FFF2-40B4-BE49-F238E27FC236}">
                <a16:creationId xmlns:a16="http://schemas.microsoft.com/office/drawing/2014/main" xmlns="" id="{8BF5657F-BB4D-493B-AD8A-00D9F14A9719}"/>
              </a:ext>
            </a:extLst>
          </p:cNvPr>
          <p:cNvCxnSpPr>
            <a:cxnSpLocks/>
            <a:stCxn id="37" idx="3"/>
            <a:endCxn id="34" idx="3"/>
          </p:cNvCxnSpPr>
          <p:nvPr/>
        </p:nvCxnSpPr>
        <p:spPr>
          <a:xfrm flipV="1">
            <a:off x="9649637" y="2328869"/>
            <a:ext cx="1" cy="2684649"/>
          </a:xfrm>
          <a:prstGeom prst="curvedConnector3">
            <a:avLst>
              <a:gd name="adj1" fmla="val 2286010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9675012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Fünf Stufen der Teamentwicklu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err="1"/>
              <a:t>Ekip</a:t>
            </a:r>
            <a:r>
              <a:rPr lang="en-US" dirty="0"/>
              <a:t> </a:t>
            </a:r>
            <a:r>
              <a:rPr lang="en-US" dirty="0" err="1"/>
              <a:t>geliştirmenin</a:t>
            </a:r>
            <a:r>
              <a:rPr lang="en-US" dirty="0"/>
              <a:t> </a:t>
            </a:r>
            <a:r>
              <a:rPr lang="en-US" dirty="0" err="1"/>
              <a:t>beş</a:t>
            </a:r>
            <a:r>
              <a:rPr lang="en-US" dirty="0"/>
              <a:t> </a:t>
            </a:r>
            <a:r>
              <a:rPr lang="en-US" dirty="0" err="1"/>
              <a:t>aşaması</a:t>
            </a:r>
            <a:endParaRPr dirty="0"/>
          </a:p>
        </p:txBody>
      </p:sp>
      <p:sp>
        <p:nvSpPr>
          <p:cNvPr id="126" name="auch Organisationsphase genannt…"/>
          <p:cNvSpPr txBox="1">
            <a:spLocks noGrp="1"/>
          </p:cNvSpPr>
          <p:nvPr>
            <p:ph type="body" idx="1"/>
          </p:nvPr>
        </p:nvSpPr>
        <p:spPr>
          <a:xfrm>
            <a:off x="719667" y="2718362"/>
            <a:ext cx="8248841" cy="2925862"/>
          </a:xfrm>
          <a:prstGeom prst="rect">
            <a:avLst/>
          </a:prstGeom>
        </p:spPr>
        <p:txBody>
          <a:bodyPr/>
          <a:lstStyle/>
          <a:p>
            <a:pPr marL="200526" indent="-200526">
              <a:buSzPct val="100000"/>
            </a:pPr>
            <a:r>
              <a:rPr lang="en-US" dirty="0" err="1"/>
              <a:t>Organizasyon</a:t>
            </a:r>
            <a:r>
              <a:rPr lang="en-US" dirty="0"/>
              <a:t> </a:t>
            </a:r>
            <a:r>
              <a:rPr lang="en-US" dirty="0" err="1"/>
              <a:t>aşaması</a:t>
            </a:r>
            <a:r>
              <a:rPr lang="en-US" dirty="0"/>
              <a:t> </a:t>
            </a:r>
            <a:r>
              <a:rPr lang="en-US" dirty="0" err="1"/>
              <a:t>olarak</a:t>
            </a:r>
            <a:r>
              <a:rPr lang="en-US" dirty="0"/>
              <a:t> da </a:t>
            </a:r>
            <a:r>
              <a:rPr lang="en-US" dirty="0" err="1"/>
              <a:t>adlandırılır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Süreçlerin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kuralların</a:t>
            </a:r>
            <a:r>
              <a:rPr lang="en-US" dirty="0"/>
              <a:t> </a:t>
            </a:r>
            <a:r>
              <a:rPr lang="en-US" dirty="0" err="1"/>
              <a:t>oluşumu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Takımın</a:t>
            </a:r>
            <a:r>
              <a:rPr lang="en-US" dirty="0"/>
              <a:t> </a:t>
            </a:r>
            <a:r>
              <a:rPr lang="en-US" dirty="0" err="1"/>
              <a:t>birbirleriyle</a:t>
            </a:r>
            <a:r>
              <a:rPr lang="en-US" dirty="0"/>
              <a:t> </a:t>
            </a:r>
            <a:r>
              <a:rPr lang="en-US" dirty="0" err="1"/>
              <a:t>nasıl</a:t>
            </a:r>
            <a:r>
              <a:rPr lang="en-US" dirty="0"/>
              <a:t> </a:t>
            </a:r>
            <a:r>
              <a:rPr lang="en-US" dirty="0" err="1"/>
              <a:t>çalışmak</a:t>
            </a:r>
            <a:r>
              <a:rPr lang="en-US" dirty="0"/>
              <a:t> </a:t>
            </a:r>
            <a:r>
              <a:rPr lang="en-US" dirty="0" err="1"/>
              <a:t>istediğinin</a:t>
            </a:r>
            <a:r>
              <a:rPr lang="en-US" dirty="0"/>
              <a:t> </a:t>
            </a:r>
            <a:r>
              <a:rPr lang="en-US" dirty="0" err="1"/>
              <a:t>netleştirilmesi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/>
              <a:t>Her </a:t>
            </a:r>
            <a:r>
              <a:rPr lang="en-US" dirty="0" err="1"/>
              <a:t>şey</a:t>
            </a:r>
            <a:r>
              <a:rPr lang="en-US" dirty="0"/>
              <a:t> </a:t>
            </a:r>
            <a:r>
              <a:rPr lang="en-US" dirty="0" err="1"/>
              <a:t>sorunsuz</a:t>
            </a:r>
            <a:r>
              <a:rPr lang="en-US" dirty="0"/>
              <a:t> </a:t>
            </a:r>
            <a:r>
              <a:rPr lang="en-US" dirty="0" err="1"/>
              <a:t>değil</a:t>
            </a:r>
            <a:r>
              <a:rPr lang="en-US" dirty="0"/>
              <a:t>, </a:t>
            </a:r>
            <a:r>
              <a:rPr lang="en-US" dirty="0" err="1"/>
              <a:t>daha</a:t>
            </a:r>
            <a:r>
              <a:rPr lang="en-US" dirty="0"/>
              <a:t> </a:t>
            </a:r>
            <a:r>
              <a:rPr lang="en-US" dirty="0" err="1"/>
              <a:t>çok</a:t>
            </a:r>
            <a:r>
              <a:rPr lang="en-US" dirty="0"/>
              <a:t> </a:t>
            </a:r>
            <a:r>
              <a:rPr lang="en-US" dirty="0" err="1"/>
              <a:t>çözüm</a:t>
            </a:r>
            <a:r>
              <a:rPr lang="en-US" dirty="0"/>
              <a:t> </a:t>
            </a:r>
            <a:r>
              <a:rPr lang="en-US" dirty="0" err="1"/>
              <a:t>odaklı</a:t>
            </a:r>
            <a:endParaRPr lang="en-US" dirty="0"/>
          </a:p>
          <a:p>
            <a:pPr marL="200526" indent="-200526">
              <a:buSzPct val="100000"/>
            </a:pPr>
            <a:endParaRPr lang="en-US" dirty="0"/>
          </a:p>
          <a:p>
            <a:pPr marL="0" indent="0">
              <a:buNone/>
              <a:defRPr b="1"/>
            </a:pPr>
            <a:r>
              <a:rPr lang="en-US" dirty="0" err="1"/>
              <a:t>Ekip</a:t>
            </a:r>
            <a:r>
              <a:rPr lang="en-US" dirty="0"/>
              <a:t> </a:t>
            </a:r>
            <a:r>
              <a:rPr lang="en-US" dirty="0" err="1"/>
              <a:t>yöneticisinin</a:t>
            </a:r>
            <a:r>
              <a:rPr lang="en-US" dirty="0"/>
              <a:t> </a:t>
            </a:r>
            <a:r>
              <a:rPr lang="en-US" dirty="0" err="1"/>
              <a:t>görevleri</a:t>
            </a:r>
            <a:r>
              <a:rPr lang="en-US" dirty="0"/>
              <a:t> :</a:t>
            </a:r>
          </a:p>
          <a:p>
            <a:pPr marL="200526" indent="-200526">
              <a:buSzPct val="100000"/>
            </a:pPr>
            <a:r>
              <a:rPr lang="en-US" dirty="0" err="1"/>
              <a:t>Kuralların</a:t>
            </a:r>
            <a:r>
              <a:rPr lang="en-US" dirty="0"/>
              <a:t> </a:t>
            </a:r>
            <a:r>
              <a:rPr lang="en-US" dirty="0" err="1"/>
              <a:t>bulunmasında</a:t>
            </a:r>
            <a:r>
              <a:rPr lang="en-US" dirty="0"/>
              <a:t> </a:t>
            </a:r>
            <a:r>
              <a:rPr lang="en-US" dirty="0" err="1"/>
              <a:t>ekibe</a:t>
            </a:r>
            <a:r>
              <a:rPr lang="en-US" dirty="0"/>
              <a:t> </a:t>
            </a:r>
            <a:r>
              <a:rPr lang="en-US" dirty="0" err="1"/>
              <a:t>eşlik</a:t>
            </a:r>
            <a:r>
              <a:rPr lang="en-US" dirty="0"/>
              <a:t> </a:t>
            </a:r>
            <a:r>
              <a:rPr lang="en-US" dirty="0" err="1"/>
              <a:t>etmek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Kurallara</a:t>
            </a:r>
            <a:r>
              <a:rPr lang="en-US" dirty="0"/>
              <a:t> </a:t>
            </a:r>
            <a:r>
              <a:rPr lang="en-US" dirty="0" err="1"/>
              <a:t>uyulduğundan</a:t>
            </a:r>
            <a:r>
              <a:rPr lang="en-US" dirty="0"/>
              <a:t> </a:t>
            </a:r>
            <a:r>
              <a:rPr lang="en-US" dirty="0" err="1"/>
              <a:t>emin</a:t>
            </a:r>
            <a:r>
              <a:rPr lang="en-US" dirty="0"/>
              <a:t> </a:t>
            </a:r>
            <a:r>
              <a:rPr lang="en-US" dirty="0" err="1"/>
              <a:t>olmak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Daha</a:t>
            </a:r>
            <a:r>
              <a:rPr lang="en-US" dirty="0"/>
              <a:t> </a:t>
            </a:r>
            <a:r>
              <a:rPr lang="en-US" dirty="0" err="1"/>
              <a:t>görev</a:t>
            </a:r>
            <a:r>
              <a:rPr lang="en-US" dirty="0"/>
              <a:t> </a:t>
            </a:r>
            <a:r>
              <a:rPr lang="en-US" dirty="0" err="1"/>
              <a:t>odaklı</a:t>
            </a:r>
            <a:r>
              <a:rPr lang="en-US" dirty="0"/>
              <a:t>, </a:t>
            </a:r>
            <a:r>
              <a:rPr lang="en-US" dirty="0" err="1"/>
              <a:t>yapılar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roller </a:t>
            </a:r>
            <a:r>
              <a:rPr lang="en-US" dirty="0" err="1"/>
              <a:t>tanımlanır</a:t>
            </a:r>
            <a:r>
              <a:rPr lang="en-US" dirty="0"/>
              <a:t>, </a:t>
            </a:r>
            <a:r>
              <a:rPr lang="en-US" dirty="0" err="1"/>
              <a:t>bu</a:t>
            </a:r>
            <a:r>
              <a:rPr lang="en-US" dirty="0"/>
              <a:t> </a:t>
            </a:r>
            <a:r>
              <a:rPr lang="en-US" dirty="0" err="1"/>
              <a:t>nedenle</a:t>
            </a:r>
            <a:r>
              <a:rPr lang="en-US" dirty="0"/>
              <a:t> </a:t>
            </a:r>
            <a:r>
              <a:rPr lang="en-US" dirty="0" err="1"/>
              <a:t>hedefe</a:t>
            </a:r>
            <a:r>
              <a:rPr lang="en-US" dirty="0"/>
              <a:t> </a:t>
            </a:r>
            <a:r>
              <a:rPr lang="en-US" dirty="0" err="1"/>
              <a:t>ulaşmaya</a:t>
            </a:r>
            <a:r>
              <a:rPr lang="en-US" dirty="0"/>
              <a:t> </a:t>
            </a:r>
            <a:r>
              <a:rPr lang="en-US" dirty="0" err="1"/>
              <a:t>daha</a:t>
            </a:r>
            <a:r>
              <a:rPr lang="en-US" dirty="0"/>
              <a:t> </a:t>
            </a:r>
            <a:r>
              <a:rPr lang="en-US" dirty="0" err="1"/>
              <a:t>fazla</a:t>
            </a:r>
            <a:r>
              <a:rPr lang="en-US" dirty="0"/>
              <a:t> </a:t>
            </a:r>
            <a:r>
              <a:rPr lang="en-US" dirty="0" err="1"/>
              <a:t>odaklanma</a:t>
            </a:r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44C0B22E-AD75-4099-AFFB-593F2207278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/>
          </a:bodyPr>
          <a:lstStyle/>
          <a:p>
            <a:r>
              <a:rPr lang="de-DE" dirty="0"/>
              <a:t>3/5 </a:t>
            </a:r>
            <a:r>
              <a:rPr lang="de-DE" dirty="0" err="1"/>
              <a:t>Kuralları</a:t>
            </a:r>
            <a:r>
              <a:rPr lang="de-DE" dirty="0"/>
              <a:t> </a:t>
            </a:r>
            <a:r>
              <a:rPr lang="de-DE" dirty="0" err="1"/>
              <a:t>koyma</a:t>
            </a:r>
            <a:r>
              <a:rPr lang="de-DE" dirty="0"/>
              <a:t> </a:t>
            </a:r>
            <a:r>
              <a:rPr lang="de-DE" dirty="0" err="1"/>
              <a:t>aşaması</a:t>
            </a:r>
            <a:endParaRPr lang="de-DE" dirty="0"/>
          </a:p>
          <a:p>
            <a:endParaRPr lang="de-DE" dirty="0"/>
          </a:p>
        </p:txBody>
      </p:sp>
      <p:sp>
        <p:nvSpPr>
          <p:cNvPr id="128" name="3/5 Norming-Phase"/>
          <p:cNvSpPr txBox="1"/>
          <p:nvPr/>
        </p:nvSpPr>
        <p:spPr>
          <a:xfrm>
            <a:off x="719667" y="1147071"/>
            <a:ext cx="3808964" cy="4488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>
              <a:lnSpc>
                <a:spcPct val="95000"/>
              </a:lnSpc>
              <a:defRPr sz="2400" b="1">
                <a:solidFill>
                  <a:schemeClr val="accent3"/>
                </a:solidFill>
                <a:latin typeface="Helvetica Neue LT 55 Roman"/>
                <a:ea typeface="Helvetica Neue LT 55 Roman"/>
                <a:cs typeface="Helvetica Neue LT 55 Roman"/>
                <a:sym typeface="Helvetica Neue LT 55 Roman"/>
              </a:defRPr>
            </a:lvl1pPr>
          </a:lstStyle>
          <a:p>
            <a:endParaRPr dirty="0"/>
          </a:p>
        </p:txBody>
      </p:sp>
      <p:sp>
        <p:nvSpPr>
          <p:cNvPr id="36" name="Rechteck: abgerundete Ecken 35">
            <a:extLst>
              <a:ext uri="{FF2B5EF4-FFF2-40B4-BE49-F238E27FC236}">
                <a16:creationId xmlns:a16="http://schemas.microsoft.com/office/drawing/2014/main" xmlns="" id="{133BEEDD-8ABD-42FC-963B-3607F081A234}"/>
              </a:ext>
            </a:extLst>
          </p:cNvPr>
          <p:cNvSpPr/>
          <p:nvPr/>
        </p:nvSpPr>
        <p:spPr>
          <a:xfrm>
            <a:off x="7419451" y="2112057"/>
            <a:ext cx="2230187" cy="433623"/>
          </a:xfrm>
          <a:prstGeom prst="roundRect">
            <a:avLst>
              <a:gd name="adj" fmla="val 25614"/>
            </a:avLst>
          </a:prstGeom>
          <a:solidFill>
            <a:srgbClr val="577484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1. </a:t>
            </a:r>
            <a:r>
              <a:rPr lang="tr-TR" dirty="0">
                <a:solidFill>
                  <a:schemeClr val="bg1"/>
                </a:solidFill>
                <a:latin typeface="Bebas Neue" panose="020B0606020202050201" pitchFamily="34" charset="0"/>
              </a:rPr>
              <a:t>Kurma</a:t>
            </a:r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aşaması</a:t>
            </a:r>
            <a:endParaRPr lang="de-DE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7" name="Rechteck: abgerundete Ecken 36">
            <a:extLst>
              <a:ext uri="{FF2B5EF4-FFF2-40B4-BE49-F238E27FC236}">
                <a16:creationId xmlns:a16="http://schemas.microsoft.com/office/drawing/2014/main" xmlns="" id="{9F61960E-34F8-45E6-A6BB-B0AFBD2BBA7F}"/>
              </a:ext>
            </a:extLst>
          </p:cNvPr>
          <p:cNvSpPr/>
          <p:nvPr/>
        </p:nvSpPr>
        <p:spPr>
          <a:xfrm>
            <a:off x="7419451" y="3007189"/>
            <a:ext cx="2230187" cy="433623"/>
          </a:xfrm>
          <a:prstGeom prst="roundRect">
            <a:avLst>
              <a:gd name="adj" fmla="val 25614"/>
            </a:avLst>
          </a:prstGeom>
          <a:solidFill>
            <a:srgbClr val="577484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2.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Fırtına</a:t>
            </a:r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aşaması</a:t>
            </a:r>
            <a:endParaRPr lang="de-DE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8" name="Rechteck: abgerundete Ecken 37">
            <a:extLst>
              <a:ext uri="{FF2B5EF4-FFF2-40B4-BE49-F238E27FC236}">
                <a16:creationId xmlns:a16="http://schemas.microsoft.com/office/drawing/2014/main" xmlns="" id="{CA769ED8-020C-4409-A1F9-BB37B495EF99}"/>
              </a:ext>
            </a:extLst>
          </p:cNvPr>
          <p:cNvSpPr/>
          <p:nvPr/>
        </p:nvSpPr>
        <p:spPr>
          <a:xfrm>
            <a:off x="7419450" y="3739712"/>
            <a:ext cx="2230187" cy="758842"/>
          </a:xfrm>
          <a:prstGeom prst="roundRect">
            <a:avLst>
              <a:gd name="adj" fmla="val 25614"/>
            </a:avLst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3. </a:t>
            </a:r>
            <a:r>
              <a:rPr lang="tr-TR" dirty="0">
                <a:solidFill>
                  <a:schemeClr val="bg1"/>
                </a:solidFill>
                <a:latin typeface="Bebas Neue" panose="020B0606020202050201" pitchFamily="34" charset="0"/>
              </a:rPr>
              <a:t>Kuralları koyma</a:t>
            </a:r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aşaması</a:t>
            </a:r>
            <a:endParaRPr lang="de-DE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9" name="Rechteck: abgerundete Ecken 38">
            <a:extLst>
              <a:ext uri="{FF2B5EF4-FFF2-40B4-BE49-F238E27FC236}">
                <a16:creationId xmlns:a16="http://schemas.microsoft.com/office/drawing/2014/main" xmlns="" id="{0FA57E3F-6BDD-4FAE-924A-5F655458FA87}"/>
              </a:ext>
            </a:extLst>
          </p:cNvPr>
          <p:cNvSpPr/>
          <p:nvPr/>
        </p:nvSpPr>
        <p:spPr>
          <a:xfrm>
            <a:off x="7419450" y="4634097"/>
            <a:ext cx="2230187" cy="758842"/>
          </a:xfrm>
          <a:prstGeom prst="roundRect">
            <a:avLst>
              <a:gd name="adj" fmla="val 25614"/>
            </a:avLst>
          </a:prstGeom>
          <a:solidFill>
            <a:srgbClr val="577484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4.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Gerçekleştirme</a:t>
            </a:r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 </a:t>
            </a:r>
            <a:r>
              <a:rPr lang="de-DE" dirty="0" err="1" smtClean="0">
                <a:solidFill>
                  <a:schemeClr val="bg1"/>
                </a:solidFill>
                <a:latin typeface="Bebas Neue" panose="020B0606020202050201" pitchFamily="34" charset="0"/>
              </a:rPr>
              <a:t>aşamas</a:t>
            </a:r>
            <a:r>
              <a:rPr lang="tr-TR" dirty="0" smtClean="0">
                <a:solidFill>
                  <a:schemeClr val="bg1"/>
                </a:solidFill>
                <a:latin typeface="Bebas Neue" panose="020B0606020202050201" pitchFamily="34" charset="0"/>
              </a:rPr>
              <a:t>ı</a:t>
            </a:r>
            <a:endParaRPr lang="de-DE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40" name="Rechteck: abgerundete Ecken 39">
            <a:extLst>
              <a:ext uri="{FF2B5EF4-FFF2-40B4-BE49-F238E27FC236}">
                <a16:creationId xmlns:a16="http://schemas.microsoft.com/office/drawing/2014/main" xmlns="" id="{021A24C3-8080-4154-9E4E-64A248CB8CDF}"/>
              </a:ext>
            </a:extLst>
          </p:cNvPr>
          <p:cNvSpPr/>
          <p:nvPr/>
        </p:nvSpPr>
        <p:spPr>
          <a:xfrm>
            <a:off x="7419450" y="5691091"/>
            <a:ext cx="2230187" cy="433623"/>
          </a:xfrm>
          <a:prstGeom prst="roundRect">
            <a:avLst>
              <a:gd name="adj" fmla="val 25614"/>
            </a:avLst>
          </a:prstGeom>
          <a:solidFill>
            <a:srgbClr val="577484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5.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Erteleme</a:t>
            </a:r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aşaması</a:t>
            </a:r>
            <a:endParaRPr lang="de-DE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1" name="Gerade Verbindung mit Pfeil 40">
            <a:extLst>
              <a:ext uri="{FF2B5EF4-FFF2-40B4-BE49-F238E27FC236}">
                <a16:creationId xmlns:a16="http://schemas.microsoft.com/office/drawing/2014/main" xmlns="" id="{3DD6A5ED-1E91-4425-B717-93217A5D9D58}"/>
              </a:ext>
            </a:extLst>
          </p:cNvPr>
          <p:cNvCxnSpPr>
            <a:stCxn id="36" idx="2"/>
            <a:endCxn id="37" idx="0"/>
          </p:cNvCxnSpPr>
          <p:nvPr/>
        </p:nvCxnSpPr>
        <p:spPr>
          <a:xfrm>
            <a:off x="8534545" y="2545680"/>
            <a:ext cx="0" cy="461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xmlns="" id="{9E696EE3-6E93-486F-8F5F-1B92227C0A1B}"/>
              </a:ext>
            </a:extLst>
          </p:cNvPr>
          <p:cNvCxnSpPr>
            <a:cxnSpLocks/>
            <a:stCxn id="37" idx="2"/>
            <a:endCxn id="38" idx="0"/>
          </p:cNvCxnSpPr>
          <p:nvPr/>
        </p:nvCxnSpPr>
        <p:spPr>
          <a:xfrm flipH="1">
            <a:off x="8534544" y="3440812"/>
            <a:ext cx="1" cy="2989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xmlns="" id="{F5877582-19AB-4894-A6ED-DF103C530160}"/>
              </a:ext>
            </a:extLst>
          </p:cNvPr>
          <p:cNvCxnSpPr>
            <a:stCxn id="38" idx="2"/>
            <a:endCxn id="39" idx="0"/>
          </p:cNvCxnSpPr>
          <p:nvPr/>
        </p:nvCxnSpPr>
        <p:spPr>
          <a:xfrm>
            <a:off x="8534544" y="4498554"/>
            <a:ext cx="0" cy="135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xmlns="" id="{CC9D46AB-3D3B-4865-ABF1-680193C71B41}"/>
              </a:ext>
            </a:extLst>
          </p:cNvPr>
          <p:cNvCxnSpPr>
            <a:stCxn id="39" idx="2"/>
            <a:endCxn id="40" idx="0"/>
          </p:cNvCxnSpPr>
          <p:nvPr/>
        </p:nvCxnSpPr>
        <p:spPr>
          <a:xfrm>
            <a:off x="8534544" y="5392939"/>
            <a:ext cx="0" cy="2981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Verbinder: gekrümmt 44">
            <a:extLst>
              <a:ext uri="{FF2B5EF4-FFF2-40B4-BE49-F238E27FC236}">
                <a16:creationId xmlns:a16="http://schemas.microsoft.com/office/drawing/2014/main" xmlns="" id="{7AD9C343-5992-4556-9A07-83F12C7744BC}"/>
              </a:ext>
            </a:extLst>
          </p:cNvPr>
          <p:cNvCxnSpPr>
            <a:cxnSpLocks/>
            <a:stCxn id="39" idx="3"/>
            <a:endCxn id="36" idx="3"/>
          </p:cNvCxnSpPr>
          <p:nvPr/>
        </p:nvCxnSpPr>
        <p:spPr>
          <a:xfrm flipV="1">
            <a:off x="9649637" y="2328869"/>
            <a:ext cx="1" cy="2684649"/>
          </a:xfrm>
          <a:prstGeom prst="curvedConnector3">
            <a:avLst>
              <a:gd name="adj1" fmla="val 2286010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Fünf Stufen der Teamentwicklu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err="1"/>
              <a:t>Ekip</a:t>
            </a:r>
            <a:r>
              <a:rPr lang="en-US" dirty="0"/>
              <a:t> </a:t>
            </a:r>
            <a:r>
              <a:rPr lang="en-US" dirty="0" err="1"/>
              <a:t>geliştirmenin</a:t>
            </a:r>
            <a:r>
              <a:rPr lang="en-US" dirty="0"/>
              <a:t> </a:t>
            </a:r>
            <a:r>
              <a:rPr lang="en-US" dirty="0" err="1"/>
              <a:t>beş</a:t>
            </a:r>
            <a:r>
              <a:rPr lang="en-US" dirty="0"/>
              <a:t> </a:t>
            </a:r>
            <a:r>
              <a:rPr lang="en-US" dirty="0" err="1"/>
              <a:t>aşaması</a:t>
            </a:r>
            <a:endParaRPr dirty="0"/>
          </a:p>
        </p:txBody>
      </p:sp>
      <p:sp>
        <p:nvSpPr>
          <p:cNvPr id="142" name="auch Hochleistungsphase genannt…"/>
          <p:cNvSpPr txBox="1">
            <a:spLocks noGrp="1"/>
          </p:cNvSpPr>
          <p:nvPr>
            <p:ph type="body" idx="1"/>
          </p:nvPr>
        </p:nvSpPr>
        <p:spPr>
          <a:xfrm>
            <a:off x="719667" y="2718362"/>
            <a:ext cx="8248841" cy="2666438"/>
          </a:xfrm>
          <a:prstGeom prst="rect">
            <a:avLst/>
          </a:prstGeom>
        </p:spPr>
        <p:txBody>
          <a:bodyPr/>
          <a:lstStyle/>
          <a:p>
            <a:pPr marL="200526" indent="-200526">
              <a:buSzPct val="100000"/>
            </a:pPr>
            <a:r>
              <a:rPr lang="en-US" dirty="0" err="1"/>
              <a:t>Ayrıca</a:t>
            </a:r>
            <a:r>
              <a:rPr lang="en-US" dirty="0"/>
              <a:t> </a:t>
            </a:r>
            <a:r>
              <a:rPr lang="en-US" dirty="0" err="1"/>
              <a:t>yüksek</a:t>
            </a:r>
            <a:r>
              <a:rPr lang="en-US" dirty="0"/>
              <a:t> </a:t>
            </a:r>
            <a:r>
              <a:rPr lang="en-US" dirty="0" err="1"/>
              <a:t>performans</a:t>
            </a:r>
            <a:r>
              <a:rPr lang="en-US" dirty="0"/>
              <a:t> </a:t>
            </a:r>
            <a:r>
              <a:rPr lang="en-US" dirty="0" err="1"/>
              <a:t>aşaması</a:t>
            </a:r>
            <a:r>
              <a:rPr lang="en-US" dirty="0"/>
              <a:t> </a:t>
            </a:r>
            <a:r>
              <a:rPr lang="en-US" dirty="0" err="1"/>
              <a:t>olarak</a:t>
            </a:r>
            <a:r>
              <a:rPr lang="en-US" dirty="0"/>
              <a:t> da </a:t>
            </a:r>
            <a:r>
              <a:rPr lang="en-US" dirty="0" err="1"/>
              <a:t>adlandırılır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Takdir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karşılıklı</a:t>
            </a:r>
            <a:r>
              <a:rPr lang="en-US" dirty="0"/>
              <a:t> </a:t>
            </a:r>
            <a:r>
              <a:rPr lang="en-US" dirty="0" err="1"/>
              <a:t>saygı</a:t>
            </a:r>
            <a:r>
              <a:rPr lang="en-US" dirty="0"/>
              <a:t> </a:t>
            </a:r>
            <a:r>
              <a:rPr lang="en-US" dirty="0" err="1"/>
              <a:t>ile</a:t>
            </a:r>
            <a:r>
              <a:rPr lang="en-US" dirty="0"/>
              <a:t> </a:t>
            </a:r>
            <a:r>
              <a:rPr lang="en-US" dirty="0" err="1"/>
              <a:t>karakterize</a:t>
            </a:r>
            <a:r>
              <a:rPr lang="en-US" dirty="0"/>
              <a:t> </a:t>
            </a:r>
            <a:r>
              <a:rPr lang="en-US" dirty="0" err="1"/>
              <a:t>edilen</a:t>
            </a:r>
            <a:r>
              <a:rPr lang="en-US" dirty="0"/>
              <a:t> </a:t>
            </a:r>
            <a:r>
              <a:rPr lang="en-US" dirty="0" err="1"/>
              <a:t>ekip</a:t>
            </a:r>
            <a:r>
              <a:rPr lang="en-US" dirty="0"/>
              <a:t> </a:t>
            </a:r>
            <a:r>
              <a:rPr lang="en-US" dirty="0" err="1"/>
              <a:t>üyeleri</a:t>
            </a:r>
            <a:r>
              <a:rPr lang="en-US" dirty="0"/>
              <a:t> </a:t>
            </a:r>
            <a:r>
              <a:rPr lang="en-US" dirty="0" err="1"/>
              <a:t>arasındaki</a:t>
            </a:r>
            <a:r>
              <a:rPr lang="en-US" dirty="0"/>
              <a:t> </a:t>
            </a:r>
            <a:r>
              <a:rPr lang="en-US" dirty="0" err="1"/>
              <a:t>etkileşim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Yapıcı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çözüm</a:t>
            </a:r>
            <a:r>
              <a:rPr lang="en-US" dirty="0"/>
              <a:t> </a:t>
            </a:r>
            <a:r>
              <a:rPr lang="en-US" dirty="0" err="1"/>
              <a:t>odaklı</a:t>
            </a:r>
            <a:r>
              <a:rPr lang="en-US" dirty="0"/>
              <a:t> </a:t>
            </a:r>
            <a:r>
              <a:rPr lang="en-US" dirty="0" err="1"/>
              <a:t>çalışma</a:t>
            </a:r>
            <a:r>
              <a:rPr lang="en-US" dirty="0"/>
              <a:t> </a:t>
            </a:r>
            <a:r>
              <a:rPr lang="en-US" dirty="0" err="1"/>
              <a:t>tarzı</a:t>
            </a:r>
            <a:endParaRPr lang="en-US" dirty="0"/>
          </a:p>
          <a:p>
            <a:pPr marL="200526" indent="-200526">
              <a:buSzPct val="100000"/>
            </a:pPr>
            <a:endParaRPr lang="en-US" dirty="0"/>
          </a:p>
          <a:p>
            <a:pPr marL="0" indent="0">
              <a:buNone/>
              <a:defRPr b="1"/>
            </a:pPr>
            <a:r>
              <a:rPr lang="en-US" dirty="0" err="1"/>
              <a:t>Ekip</a:t>
            </a:r>
            <a:r>
              <a:rPr lang="en-US" dirty="0"/>
              <a:t> </a:t>
            </a:r>
            <a:r>
              <a:rPr lang="en-US" dirty="0" err="1"/>
              <a:t>yöneticisinin</a:t>
            </a:r>
            <a:r>
              <a:rPr lang="en-US" dirty="0"/>
              <a:t> </a:t>
            </a:r>
            <a:r>
              <a:rPr lang="en-US" dirty="0" err="1"/>
              <a:t>görevleri</a:t>
            </a:r>
            <a:r>
              <a:rPr lang="en-US" dirty="0"/>
              <a:t> :</a:t>
            </a:r>
          </a:p>
          <a:p>
            <a:pPr marL="200526" indent="-200526">
              <a:buSzPct val="100000"/>
            </a:pPr>
            <a:r>
              <a:rPr lang="en-US" dirty="0" err="1"/>
              <a:t>Yapılar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süreçler</a:t>
            </a:r>
            <a:r>
              <a:rPr lang="en-US" dirty="0"/>
              <a:t> net </a:t>
            </a:r>
            <a:r>
              <a:rPr lang="en-US" dirty="0" err="1"/>
              <a:t>olduğu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ekibe</a:t>
            </a:r>
            <a:r>
              <a:rPr lang="en-US" dirty="0"/>
              <a:t> </a:t>
            </a:r>
            <a:r>
              <a:rPr lang="en-US" dirty="0" err="1"/>
              <a:t>dahil</a:t>
            </a:r>
            <a:r>
              <a:rPr lang="en-US" dirty="0"/>
              <a:t> </a:t>
            </a:r>
            <a:r>
              <a:rPr lang="en-US" dirty="0" err="1"/>
              <a:t>olmak</a:t>
            </a:r>
            <a:r>
              <a:rPr lang="en-US" dirty="0"/>
              <a:t> </a:t>
            </a:r>
            <a:r>
              <a:rPr lang="en-US" dirty="0" err="1"/>
              <a:t>zor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Biraz</a:t>
            </a:r>
            <a:r>
              <a:rPr lang="en-US" dirty="0"/>
              <a:t> </a:t>
            </a:r>
            <a:r>
              <a:rPr lang="en-US" dirty="0" err="1"/>
              <a:t>geri</a:t>
            </a:r>
            <a:r>
              <a:rPr lang="en-US" dirty="0"/>
              <a:t> </a:t>
            </a:r>
            <a:r>
              <a:rPr lang="en-US" dirty="0" err="1"/>
              <a:t>çekilip</a:t>
            </a:r>
            <a:r>
              <a:rPr lang="en-US" dirty="0"/>
              <a:t> </a:t>
            </a:r>
            <a:r>
              <a:rPr lang="en-US" dirty="0" err="1"/>
              <a:t>takımın</a:t>
            </a:r>
            <a:r>
              <a:rPr lang="en-US" dirty="0"/>
              <a:t> </a:t>
            </a:r>
            <a:r>
              <a:rPr lang="en-US" dirty="0" err="1"/>
              <a:t>çalışmasına</a:t>
            </a:r>
            <a:r>
              <a:rPr lang="en-US" dirty="0"/>
              <a:t> </a:t>
            </a:r>
            <a:r>
              <a:rPr lang="en-US" dirty="0" err="1"/>
              <a:t>izin</a:t>
            </a:r>
            <a:r>
              <a:rPr lang="en-US" dirty="0"/>
              <a:t> </a:t>
            </a:r>
            <a:r>
              <a:rPr lang="en-US" dirty="0" err="1"/>
              <a:t>vermek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3025FC9D-64C1-4676-A127-BDD0AB910F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4/5 </a:t>
            </a:r>
            <a:r>
              <a:rPr lang="de-DE" dirty="0" err="1"/>
              <a:t>Gerçekleştirme</a:t>
            </a:r>
            <a:r>
              <a:rPr lang="de-DE" dirty="0"/>
              <a:t> </a:t>
            </a:r>
            <a:r>
              <a:rPr lang="de-DE" dirty="0" err="1"/>
              <a:t>aşaması</a:t>
            </a:r>
            <a:endParaRPr lang="de-DE" dirty="0"/>
          </a:p>
          <a:p>
            <a:endParaRPr lang="de-DE" dirty="0"/>
          </a:p>
        </p:txBody>
      </p:sp>
      <p:sp>
        <p:nvSpPr>
          <p:cNvPr id="144" name="4/5 Performing-Phase"/>
          <p:cNvSpPr txBox="1"/>
          <p:nvPr/>
        </p:nvSpPr>
        <p:spPr>
          <a:xfrm>
            <a:off x="719667" y="1147071"/>
            <a:ext cx="7053457" cy="4488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>
              <a:lnSpc>
                <a:spcPct val="95000"/>
              </a:lnSpc>
              <a:defRPr sz="2400" b="1">
                <a:solidFill>
                  <a:schemeClr val="accent3"/>
                </a:solidFill>
                <a:latin typeface="Helvetica Neue LT 55 Roman"/>
                <a:ea typeface="Helvetica Neue LT 55 Roman"/>
                <a:cs typeface="Helvetica Neue LT 55 Roman"/>
                <a:sym typeface="Helvetica Neue LT 55 Roman"/>
              </a:defRPr>
            </a:lvl1pPr>
          </a:lstStyle>
          <a:p>
            <a:endParaRPr dirty="0"/>
          </a:p>
        </p:txBody>
      </p: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xmlns="" id="{7FEB412C-9353-4BE4-8022-BA5FD0F55643}"/>
              </a:ext>
            </a:extLst>
          </p:cNvPr>
          <p:cNvSpPr/>
          <p:nvPr/>
        </p:nvSpPr>
        <p:spPr>
          <a:xfrm>
            <a:off x="7419451" y="2112057"/>
            <a:ext cx="2230187" cy="433623"/>
          </a:xfrm>
          <a:prstGeom prst="roundRect">
            <a:avLst>
              <a:gd name="adj" fmla="val 25614"/>
            </a:avLst>
          </a:prstGeom>
          <a:solidFill>
            <a:srgbClr val="577484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1. </a:t>
            </a:r>
            <a:r>
              <a:rPr lang="tr-TR" dirty="0">
                <a:solidFill>
                  <a:schemeClr val="bg1"/>
                </a:solidFill>
                <a:latin typeface="Bebas Neue" panose="020B0606020202050201" pitchFamily="34" charset="0"/>
              </a:rPr>
              <a:t>Kurma</a:t>
            </a:r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aşaması</a:t>
            </a:r>
            <a:endParaRPr lang="de-DE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6" name="Rechteck: abgerundete Ecken 35">
            <a:extLst>
              <a:ext uri="{FF2B5EF4-FFF2-40B4-BE49-F238E27FC236}">
                <a16:creationId xmlns:a16="http://schemas.microsoft.com/office/drawing/2014/main" xmlns="" id="{7CD88A05-CECF-47A1-BB3F-0A2A5F379EBA}"/>
              </a:ext>
            </a:extLst>
          </p:cNvPr>
          <p:cNvSpPr/>
          <p:nvPr/>
        </p:nvSpPr>
        <p:spPr>
          <a:xfrm>
            <a:off x="7419451" y="3007189"/>
            <a:ext cx="2230187" cy="433623"/>
          </a:xfrm>
          <a:prstGeom prst="roundRect">
            <a:avLst>
              <a:gd name="adj" fmla="val 25614"/>
            </a:avLst>
          </a:prstGeom>
          <a:solidFill>
            <a:srgbClr val="577484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2.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Fırtına</a:t>
            </a:r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aşaması</a:t>
            </a:r>
            <a:endParaRPr lang="de-DE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7" name="Rechteck: abgerundete Ecken 36">
            <a:extLst>
              <a:ext uri="{FF2B5EF4-FFF2-40B4-BE49-F238E27FC236}">
                <a16:creationId xmlns:a16="http://schemas.microsoft.com/office/drawing/2014/main" xmlns="" id="{8EB0EA5B-FBD6-4B44-8988-43418226274D}"/>
              </a:ext>
            </a:extLst>
          </p:cNvPr>
          <p:cNvSpPr/>
          <p:nvPr/>
        </p:nvSpPr>
        <p:spPr>
          <a:xfrm>
            <a:off x="7419450" y="3739712"/>
            <a:ext cx="2230187" cy="758842"/>
          </a:xfrm>
          <a:prstGeom prst="roundRect">
            <a:avLst>
              <a:gd name="adj" fmla="val 25614"/>
            </a:avLst>
          </a:prstGeom>
          <a:solidFill>
            <a:srgbClr val="577484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3. </a:t>
            </a:r>
            <a:r>
              <a:rPr lang="tr-TR" dirty="0">
                <a:solidFill>
                  <a:schemeClr val="bg1"/>
                </a:solidFill>
                <a:latin typeface="Bebas Neue" panose="020B0606020202050201" pitchFamily="34" charset="0"/>
              </a:rPr>
              <a:t>Kuralları koyma</a:t>
            </a:r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aşaması</a:t>
            </a:r>
            <a:endParaRPr lang="de-DE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8" name="Rechteck: abgerundete Ecken 37">
            <a:extLst>
              <a:ext uri="{FF2B5EF4-FFF2-40B4-BE49-F238E27FC236}">
                <a16:creationId xmlns:a16="http://schemas.microsoft.com/office/drawing/2014/main" xmlns="" id="{F6D7E9D0-29C7-46A4-A010-BA4A3C91C771}"/>
              </a:ext>
            </a:extLst>
          </p:cNvPr>
          <p:cNvSpPr/>
          <p:nvPr/>
        </p:nvSpPr>
        <p:spPr>
          <a:xfrm>
            <a:off x="7419450" y="4634097"/>
            <a:ext cx="2230187" cy="758842"/>
          </a:xfrm>
          <a:prstGeom prst="roundRect">
            <a:avLst>
              <a:gd name="adj" fmla="val 25614"/>
            </a:avLst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4.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Gerçekleştirme</a:t>
            </a:r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aşaması</a:t>
            </a:r>
            <a:endParaRPr lang="de-DE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9" name="Rechteck: abgerundete Ecken 38">
            <a:extLst>
              <a:ext uri="{FF2B5EF4-FFF2-40B4-BE49-F238E27FC236}">
                <a16:creationId xmlns:a16="http://schemas.microsoft.com/office/drawing/2014/main" xmlns="" id="{8210B28B-03A4-4203-82FC-0EC23F4BFFBA}"/>
              </a:ext>
            </a:extLst>
          </p:cNvPr>
          <p:cNvSpPr/>
          <p:nvPr/>
        </p:nvSpPr>
        <p:spPr>
          <a:xfrm>
            <a:off x="7419450" y="5691091"/>
            <a:ext cx="2230187" cy="433623"/>
          </a:xfrm>
          <a:prstGeom prst="roundRect">
            <a:avLst>
              <a:gd name="adj" fmla="val 25614"/>
            </a:avLst>
          </a:prstGeom>
          <a:solidFill>
            <a:srgbClr val="577484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5.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Erteleme</a:t>
            </a:r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aşaması</a:t>
            </a:r>
            <a:endParaRPr lang="de-DE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xmlns="" id="{BB001600-F3C4-4854-94AD-D103C8A8D24D}"/>
              </a:ext>
            </a:extLst>
          </p:cNvPr>
          <p:cNvCxnSpPr>
            <a:stCxn id="35" idx="2"/>
            <a:endCxn id="36" idx="0"/>
          </p:cNvCxnSpPr>
          <p:nvPr/>
        </p:nvCxnSpPr>
        <p:spPr>
          <a:xfrm>
            <a:off x="8534545" y="2545680"/>
            <a:ext cx="0" cy="461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Gerade Verbindung mit Pfeil 40">
            <a:extLst>
              <a:ext uri="{FF2B5EF4-FFF2-40B4-BE49-F238E27FC236}">
                <a16:creationId xmlns:a16="http://schemas.microsoft.com/office/drawing/2014/main" xmlns="" id="{CBB8A804-31AB-4968-A3FF-5D36C34DA15D}"/>
              </a:ext>
            </a:extLst>
          </p:cNvPr>
          <p:cNvCxnSpPr>
            <a:cxnSpLocks/>
            <a:stCxn id="36" idx="2"/>
            <a:endCxn id="37" idx="0"/>
          </p:cNvCxnSpPr>
          <p:nvPr/>
        </p:nvCxnSpPr>
        <p:spPr>
          <a:xfrm flipH="1">
            <a:off x="8534544" y="3440812"/>
            <a:ext cx="1" cy="2989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xmlns="" id="{71207FA2-7306-4F49-84DE-E3F6885908DF}"/>
              </a:ext>
            </a:extLst>
          </p:cNvPr>
          <p:cNvCxnSpPr>
            <a:stCxn id="37" idx="2"/>
            <a:endCxn id="38" idx="0"/>
          </p:cNvCxnSpPr>
          <p:nvPr/>
        </p:nvCxnSpPr>
        <p:spPr>
          <a:xfrm>
            <a:off x="8534544" y="4498554"/>
            <a:ext cx="0" cy="135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xmlns="" id="{8BC4CE33-D0E3-4650-8F70-E1A0A6BA238B}"/>
              </a:ext>
            </a:extLst>
          </p:cNvPr>
          <p:cNvCxnSpPr>
            <a:stCxn id="38" idx="2"/>
            <a:endCxn id="39" idx="0"/>
          </p:cNvCxnSpPr>
          <p:nvPr/>
        </p:nvCxnSpPr>
        <p:spPr>
          <a:xfrm>
            <a:off x="8534544" y="5392939"/>
            <a:ext cx="0" cy="2981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Verbinder: gekrümmt 43">
            <a:extLst>
              <a:ext uri="{FF2B5EF4-FFF2-40B4-BE49-F238E27FC236}">
                <a16:creationId xmlns:a16="http://schemas.microsoft.com/office/drawing/2014/main" xmlns="" id="{B7147820-F22C-46CA-ACFC-651D76B8C4A9}"/>
              </a:ext>
            </a:extLst>
          </p:cNvPr>
          <p:cNvCxnSpPr>
            <a:cxnSpLocks/>
            <a:stCxn id="38" idx="3"/>
            <a:endCxn id="35" idx="3"/>
          </p:cNvCxnSpPr>
          <p:nvPr/>
        </p:nvCxnSpPr>
        <p:spPr>
          <a:xfrm flipV="1">
            <a:off x="9649637" y="2328869"/>
            <a:ext cx="1" cy="2684649"/>
          </a:xfrm>
          <a:prstGeom prst="curvedConnector3">
            <a:avLst>
              <a:gd name="adj1" fmla="val 2286010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Fünf Stufen der Teamentwicklu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err="1"/>
              <a:t>Ekip</a:t>
            </a:r>
            <a:r>
              <a:rPr lang="en-US" dirty="0"/>
              <a:t> </a:t>
            </a:r>
            <a:r>
              <a:rPr lang="en-US" dirty="0" err="1"/>
              <a:t>geliştirmenin</a:t>
            </a:r>
            <a:r>
              <a:rPr lang="en-US" dirty="0"/>
              <a:t> </a:t>
            </a:r>
            <a:r>
              <a:rPr lang="en-US" dirty="0" err="1"/>
              <a:t>beş</a:t>
            </a:r>
            <a:r>
              <a:rPr lang="en-US" dirty="0"/>
              <a:t> </a:t>
            </a:r>
            <a:r>
              <a:rPr lang="en-US" dirty="0" err="1"/>
              <a:t>aşaması</a:t>
            </a:r>
            <a:endParaRPr dirty="0"/>
          </a:p>
        </p:txBody>
      </p:sp>
      <p:sp>
        <p:nvSpPr>
          <p:cNvPr id="173" name="die Phase ist eine Ergänzung zur Teamuhr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00526" indent="-200526">
              <a:buSzPct val="100000"/>
            </a:pPr>
            <a:r>
              <a:rPr lang="en-US" dirty="0"/>
              <a:t>Bu </a:t>
            </a:r>
            <a:r>
              <a:rPr lang="en-US" dirty="0" err="1"/>
              <a:t>aşama</a:t>
            </a:r>
            <a:r>
              <a:rPr lang="en-US" dirty="0"/>
              <a:t>, </a:t>
            </a:r>
            <a:r>
              <a:rPr lang="en-US" dirty="0" err="1"/>
              <a:t>dört</a:t>
            </a:r>
            <a:r>
              <a:rPr lang="en-US" dirty="0"/>
              <a:t> </a:t>
            </a:r>
            <a:r>
              <a:rPr lang="en-US" dirty="0" err="1"/>
              <a:t>ana</a:t>
            </a:r>
            <a:r>
              <a:rPr lang="en-US" dirty="0"/>
              <a:t> </a:t>
            </a:r>
            <a:r>
              <a:rPr lang="en-US" dirty="0" err="1"/>
              <a:t>aşamayı</a:t>
            </a:r>
            <a:r>
              <a:rPr lang="en-US" dirty="0"/>
              <a:t> </a:t>
            </a:r>
            <a:r>
              <a:rPr lang="en-US" dirty="0" err="1"/>
              <a:t>tamamlayıcı</a:t>
            </a:r>
            <a:r>
              <a:rPr lang="en-US" dirty="0"/>
              <a:t> </a:t>
            </a:r>
            <a:r>
              <a:rPr lang="en-US" dirty="0" err="1"/>
              <a:t>niteliktedir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daha</a:t>
            </a:r>
            <a:r>
              <a:rPr lang="en-US" dirty="0"/>
              <a:t> </a:t>
            </a:r>
            <a:r>
              <a:rPr lang="en-US" dirty="0" err="1"/>
              <a:t>çok</a:t>
            </a:r>
            <a:r>
              <a:rPr lang="en-US" dirty="0"/>
              <a:t> </a:t>
            </a:r>
            <a:r>
              <a:rPr lang="en-US" dirty="0" err="1"/>
              <a:t>projeyle</a:t>
            </a:r>
            <a:r>
              <a:rPr lang="en-US" dirty="0"/>
              <a:t> </a:t>
            </a:r>
            <a:r>
              <a:rPr lang="en-US" dirty="0" err="1"/>
              <a:t>ilgilidir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r>
              <a:rPr lang="en-US" dirty="0" err="1"/>
              <a:t>Proje</a:t>
            </a:r>
            <a:r>
              <a:rPr lang="en-US" dirty="0"/>
              <a:t> </a:t>
            </a:r>
            <a:r>
              <a:rPr lang="en-US" dirty="0" err="1"/>
              <a:t>yöneticisi</a:t>
            </a:r>
            <a:r>
              <a:rPr lang="en-US" dirty="0"/>
              <a:t> </a:t>
            </a:r>
            <a:r>
              <a:rPr lang="en-US" dirty="0" err="1"/>
              <a:t>tarafından</a:t>
            </a:r>
            <a:r>
              <a:rPr lang="en-US" dirty="0"/>
              <a:t> </a:t>
            </a:r>
            <a:r>
              <a:rPr lang="en-US" dirty="0" err="1"/>
              <a:t>aktif</a:t>
            </a:r>
            <a:r>
              <a:rPr lang="en-US" dirty="0"/>
              <a:t> </a:t>
            </a:r>
            <a:r>
              <a:rPr lang="en-US" dirty="0" err="1"/>
              <a:t>olarak</a:t>
            </a:r>
            <a:r>
              <a:rPr lang="en-US" dirty="0"/>
              <a:t> </a:t>
            </a:r>
            <a:r>
              <a:rPr lang="en-US" dirty="0" err="1"/>
              <a:t>şekillendirilir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r>
              <a:rPr lang="en-US" dirty="0" err="1"/>
              <a:t>Projenin</a:t>
            </a:r>
            <a:r>
              <a:rPr lang="en-US" dirty="0"/>
              <a:t> </a:t>
            </a:r>
            <a:r>
              <a:rPr lang="en-US" dirty="0" err="1"/>
              <a:t>sonuçlandırılması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yapılan</a:t>
            </a:r>
            <a:r>
              <a:rPr lang="en-US" dirty="0"/>
              <a:t> </a:t>
            </a:r>
            <a:r>
              <a:rPr lang="en-US" dirty="0" err="1"/>
              <a:t>çalışmaların</a:t>
            </a:r>
            <a:r>
              <a:rPr lang="en-US" dirty="0"/>
              <a:t> </a:t>
            </a:r>
            <a:r>
              <a:rPr lang="en-US" dirty="0" err="1"/>
              <a:t>onaylanması</a:t>
            </a:r>
            <a:endParaRPr lang="en-US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28B1D514-8911-4669-953E-B2757C982A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5/5 </a:t>
            </a:r>
            <a:r>
              <a:rPr lang="de-DE" dirty="0" err="1"/>
              <a:t>Erteleme</a:t>
            </a:r>
            <a:r>
              <a:rPr lang="de-DE" dirty="0"/>
              <a:t> </a:t>
            </a:r>
            <a:r>
              <a:rPr lang="de-DE" dirty="0" err="1"/>
              <a:t>aşaması</a:t>
            </a:r>
            <a:endParaRPr lang="de-DE" dirty="0"/>
          </a:p>
          <a:p>
            <a:endParaRPr lang="de-DE" dirty="0"/>
          </a:p>
        </p:txBody>
      </p:sp>
      <p:sp>
        <p:nvSpPr>
          <p:cNvPr id="175" name="5/5 Adjourning-Phase"/>
          <p:cNvSpPr txBox="1"/>
          <p:nvPr/>
        </p:nvSpPr>
        <p:spPr>
          <a:xfrm>
            <a:off x="719667" y="1147071"/>
            <a:ext cx="10703984" cy="4488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>
              <a:lnSpc>
                <a:spcPct val="95000"/>
              </a:lnSpc>
              <a:defRPr sz="2400" b="1">
                <a:solidFill>
                  <a:schemeClr val="accent3"/>
                </a:solidFill>
                <a:latin typeface="Helvetica Neue LT 55 Roman"/>
                <a:ea typeface="Helvetica Neue LT 55 Roman"/>
                <a:cs typeface="Helvetica Neue LT 55 Roman"/>
                <a:sym typeface="Helvetica Neue LT 55 Roman"/>
              </a:defRPr>
            </a:lvl1pPr>
          </a:lstStyle>
          <a:p>
            <a:endParaRPr dirty="0"/>
          </a:p>
        </p:txBody>
      </p:sp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xmlns="" id="{527963A1-F722-4FCE-A322-445A4CCD0203}"/>
              </a:ext>
            </a:extLst>
          </p:cNvPr>
          <p:cNvSpPr/>
          <p:nvPr/>
        </p:nvSpPr>
        <p:spPr>
          <a:xfrm>
            <a:off x="7419451" y="2112057"/>
            <a:ext cx="2230187" cy="433623"/>
          </a:xfrm>
          <a:prstGeom prst="roundRect">
            <a:avLst>
              <a:gd name="adj" fmla="val 25614"/>
            </a:avLst>
          </a:prstGeom>
          <a:solidFill>
            <a:srgbClr val="577484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1. </a:t>
            </a:r>
            <a:r>
              <a:rPr lang="tr-TR" dirty="0">
                <a:solidFill>
                  <a:schemeClr val="bg1"/>
                </a:solidFill>
                <a:latin typeface="Bebas Neue" panose="020B0606020202050201" pitchFamily="34" charset="0"/>
              </a:rPr>
              <a:t>Kurma</a:t>
            </a:r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aşaması</a:t>
            </a:r>
            <a:endParaRPr lang="de-DE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xmlns="" id="{DD0BE279-DC2C-4200-BB89-F4F7B997DEF0}"/>
              </a:ext>
            </a:extLst>
          </p:cNvPr>
          <p:cNvSpPr/>
          <p:nvPr/>
        </p:nvSpPr>
        <p:spPr>
          <a:xfrm>
            <a:off x="7419451" y="3007189"/>
            <a:ext cx="2230187" cy="433623"/>
          </a:xfrm>
          <a:prstGeom prst="roundRect">
            <a:avLst>
              <a:gd name="adj" fmla="val 25614"/>
            </a:avLst>
          </a:prstGeom>
          <a:solidFill>
            <a:srgbClr val="577484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2.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Fırtına</a:t>
            </a:r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aşaması</a:t>
            </a:r>
            <a:endParaRPr lang="de-DE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6" name="Rechteck: abgerundete Ecken 35">
            <a:extLst>
              <a:ext uri="{FF2B5EF4-FFF2-40B4-BE49-F238E27FC236}">
                <a16:creationId xmlns:a16="http://schemas.microsoft.com/office/drawing/2014/main" xmlns="" id="{2D3A3D35-7F72-4995-9ACC-A9D3FF5998F8}"/>
              </a:ext>
            </a:extLst>
          </p:cNvPr>
          <p:cNvSpPr/>
          <p:nvPr/>
        </p:nvSpPr>
        <p:spPr>
          <a:xfrm>
            <a:off x="7419450" y="3739712"/>
            <a:ext cx="2230187" cy="758842"/>
          </a:xfrm>
          <a:prstGeom prst="roundRect">
            <a:avLst>
              <a:gd name="adj" fmla="val 25614"/>
            </a:avLst>
          </a:prstGeom>
          <a:solidFill>
            <a:srgbClr val="577484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3. </a:t>
            </a:r>
            <a:r>
              <a:rPr lang="tr-TR" dirty="0">
                <a:solidFill>
                  <a:schemeClr val="bg1"/>
                </a:solidFill>
                <a:latin typeface="Bebas Neue" panose="020B0606020202050201" pitchFamily="34" charset="0"/>
              </a:rPr>
              <a:t>Kuralları koyma</a:t>
            </a:r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aşaması</a:t>
            </a:r>
            <a:endParaRPr lang="de-DE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7" name="Rechteck: abgerundete Ecken 36">
            <a:extLst>
              <a:ext uri="{FF2B5EF4-FFF2-40B4-BE49-F238E27FC236}">
                <a16:creationId xmlns:a16="http://schemas.microsoft.com/office/drawing/2014/main" xmlns="" id="{8C15D4A9-8810-4791-9A3B-8A10F9A79F27}"/>
              </a:ext>
            </a:extLst>
          </p:cNvPr>
          <p:cNvSpPr/>
          <p:nvPr/>
        </p:nvSpPr>
        <p:spPr>
          <a:xfrm>
            <a:off x="7419450" y="4634097"/>
            <a:ext cx="2230187" cy="758842"/>
          </a:xfrm>
          <a:prstGeom prst="roundRect">
            <a:avLst>
              <a:gd name="adj" fmla="val 25614"/>
            </a:avLst>
          </a:prstGeom>
          <a:solidFill>
            <a:srgbClr val="577484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4.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Gerçekleştirme</a:t>
            </a:r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aşaması</a:t>
            </a:r>
            <a:endParaRPr lang="de-DE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8" name="Rechteck: abgerundete Ecken 37">
            <a:extLst>
              <a:ext uri="{FF2B5EF4-FFF2-40B4-BE49-F238E27FC236}">
                <a16:creationId xmlns:a16="http://schemas.microsoft.com/office/drawing/2014/main" xmlns="" id="{78532B22-C563-45BB-90AB-F6BAEB040C81}"/>
              </a:ext>
            </a:extLst>
          </p:cNvPr>
          <p:cNvSpPr/>
          <p:nvPr/>
        </p:nvSpPr>
        <p:spPr>
          <a:xfrm>
            <a:off x="7419450" y="5691091"/>
            <a:ext cx="2230187" cy="433623"/>
          </a:xfrm>
          <a:prstGeom prst="roundRect">
            <a:avLst>
              <a:gd name="adj" fmla="val 25614"/>
            </a:avLst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5.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Erteleme</a:t>
            </a:r>
            <a:r>
              <a:rPr lang="de-DE" dirty="0">
                <a:solidFill>
                  <a:schemeClr val="bg1"/>
                </a:solidFill>
                <a:latin typeface="Bebas Neue" panose="020B0606020202050201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Bebas Neue" panose="020B0606020202050201" pitchFamily="34" charset="0"/>
              </a:rPr>
              <a:t>aşaması</a:t>
            </a:r>
            <a:endParaRPr lang="de-DE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xmlns="" id="{C36CA1AC-AFD8-4481-9F21-F9869D102DF7}"/>
              </a:ext>
            </a:extLst>
          </p:cNvPr>
          <p:cNvCxnSpPr>
            <a:stCxn id="34" idx="2"/>
            <a:endCxn id="35" idx="0"/>
          </p:cNvCxnSpPr>
          <p:nvPr/>
        </p:nvCxnSpPr>
        <p:spPr>
          <a:xfrm>
            <a:off x="8534545" y="2545680"/>
            <a:ext cx="0" cy="461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xmlns="" id="{C0FEB65B-96FA-4AAC-9E59-333F8464D323}"/>
              </a:ext>
            </a:extLst>
          </p:cNvPr>
          <p:cNvCxnSpPr>
            <a:cxnSpLocks/>
            <a:stCxn id="35" idx="2"/>
            <a:endCxn id="36" idx="0"/>
          </p:cNvCxnSpPr>
          <p:nvPr/>
        </p:nvCxnSpPr>
        <p:spPr>
          <a:xfrm flipH="1">
            <a:off x="8534544" y="3440812"/>
            <a:ext cx="1" cy="2989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Gerade Verbindung mit Pfeil 40">
            <a:extLst>
              <a:ext uri="{FF2B5EF4-FFF2-40B4-BE49-F238E27FC236}">
                <a16:creationId xmlns:a16="http://schemas.microsoft.com/office/drawing/2014/main" xmlns="" id="{31334135-877D-4D45-A1B2-5EDF8C9959FC}"/>
              </a:ext>
            </a:extLst>
          </p:cNvPr>
          <p:cNvCxnSpPr>
            <a:stCxn id="36" idx="2"/>
            <a:endCxn id="37" idx="0"/>
          </p:cNvCxnSpPr>
          <p:nvPr/>
        </p:nvCxnSpPr>
        <p:spPr>
          <a:xfrm>
            <a:off x="8534544" y="4498554"/>
            <a:ext cx="0" cy="135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xmlns="" id="{045D7EBA-B5FF-44A0-A6F7-024164FF6B9F}"/>
              </a:ext>
            </a:extLst>
          </p:cNvPr>
          <p:cNvCxnSpPr>
            <a:stCxn id="37" idx="2"/>
            <a:endCxn id="38" idx="0"/>
          </p:cNvCxnSpPr>
          <p:nvPr/>
        </p:nvCxnSpPr>
        <p:spPr>
          <a:xfrm>
            <a:off x="8534544" y="5392939"/>
            <a:ext cx="0" cy="2981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Verbinder: gekrümmt 42">
            <a:extLst>
              <a:ext uri="{FF2B5EF4-FFF2-40B4-BE49-F238E27FC236}">
                <a16:creationId xmlns:a16="http://schemas.microsoft.com/office/drawing/2014/main" xmlns="" id="{79CDCECF-39BC-4FF7-88D2-60ECF64AD4A9}"/>
              </a:ext>
            </a:extLst>
          </p:cNvPr>
          <p:cNvCxnSpPr>
            <a:cxnSpLocks/>
            <a:stCxn id="37" idx="3"/>
            <a:endCxn id="34" idx="3"/>
          </p:cNvCxnSpPr>
          <p:nvPr/>
        </p:nvCxnSpPr>
        <p:spPr>
          <a:xfrm flipV="1">
            <a:off x="9649637" y="2328869"/>
            <a:ext cx="1" cy="2684649"/>
          </a:xfrm>
          <a:prstGeom prst="curvedConnector3">
            <a:avLst>
              <a:gd name="adj1" fmla="val 2286010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Erasmi_Presentation">
  <a:themeElements>
    <a:clrScheme name="HSH weiß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AAAA91"/>
      </a:accent1>
      <a:accent2>
        <a:srgbClr val="FFEB41"/>
      </a:accent2>
      <a:accent3>
        <a:srgbClr val="177CAC"/>
      </a:accent3>
      <a:accent4>
        <a:srgbClr val="DF314B"/>
      </a:accent4>
      <a:accent5>
        <a:srgbClr val="8C8C8C"/>
      </a:accent5>
      <a:accent6>
        <a:srgbClr val="707070"/>
      </a:accent6>
      <a:hlink>
        <a:srgbClr val="0000FF"/>
      </a:hlink>
      <a:folHlink>
        <a:srgbClr val="FF00FF"/>
      </a:folHlink>
    </a:clrScheme>
    <a:fontScheme name="ERASMI Toolkit">
      <a:majorFont>
        <a:latin typeface="Bebas Neue"/>
        <a:ea typeface="Helvetica"/>
        <a:cs typeface="Helvetica"/>
      </a:majorFont>
      <a:minorFont>
        <a:latin typeface="Yrsa"/>
        <a:ea typeface="Arial"/>
        <a:cs typeface="Arial"/>
      </a:minorFont>
    </a:fontScheme>
    <a:fmtScheme name="HSH weiß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non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 dirty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Erasmi_Presentation" id="{915BF20D-47ED-4B94-B483-0659F882FAD0}" vid="{622325D4-0995-4764-87C3-FF68F77328F1}"/>
    </a:ext>
  </a:extLst>
</a:theme>
</file>

<file path=ppt/theme/theme2.xml><?xml version="1.0" encoding="utf-8"?>
<a:theme xmlns:a="http://schemas.openxmlformats.org/drawingml/2006/main" name="HSH weiß">
  <a:themeElements>
    <a:clrScheme name="HSH weiß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AAAA91"/>
      </a:accent1>
      <a:accent2>
        <a:srgbClr val="FFEB41"/>
      </a:accent2>
      <a:accent3>
        <a:srgbClr val="177CAC"/>
      </a:accent3>
      <a:accent4>
        <a:srgbClr val="DF314B"/>
      </a:accent4>
      <a:accent5>
        <a:srgbClr val="8C8C8C"/>
      </a:accent5>
      <a:accent6>
        <a:srgbClr val="707070"/>
      </a:accent6>
      <a:hlink>
        <a:srgbClr val="0000FF"/>
      </a:hlink>
      <a:folHlink>
        <a:srgbClr val="FF00FF"/>
      </a:folHlink>
    </a:clrScheme>
    <a:fontScheme name="HSH weiß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HSH weiß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Erasmi_Presentation</Template>
  <TotalTime>15</TotalTime>
  <Words>1008</Words>
  <Application>Microsoft Office PowerPoint</Application>
  <PresentationFormat>Geniş ekran</PresentationFormat>
  <Paragraphs>189</Paragraphs>
  <Slides>14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8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14</vt:i4>
      </vt:variant>
    </vt:vector>
  </HeadingPairs>
  <TitlesOfParts>
    <vt:vector size="23" baseType="lpstr">
      <vt:lpstr>Adobe Caslon Pro</vt:lpstr>
      <vt:lpstr>Arial</vt:lpstr>
      <vt:lpstr>Bebas Neue</vt:lpstr>
      <vt:lpstr>Calibri</vt:lpstr>
      <vt:lpstr>Helvetica</vt:lpstr>
      <vt:lpstr>Helvetica Neue LT 55 Roman</vt:lpstr>
      <vt:lpstr>Times New Roman</vt:lpstr>
      <vt:lpstr>Yrsa</vt:lpstr>
      <vt:lpstr>Erasmi_Presentation</vt:lpstr>
      <vt:lpstr>Ekip geliştirme</vt:lpstr>
      <vt:lpstr>Ekip geliştirme nedir?</vt:lpstr>
      <vt:lpstr>Neden ekip geliştirme?</vt:lpstr>
      <vt:lpstr>Ekip geliştirmenin beş aşaması</vt:lpstr>
      <vt:lpstr>Ekip geliştirmenin beş aşaması</vt:lpstr>
      <vt:lpstr>Ekip geliştirmenin beş aşaması</vt:lpstr>
      <vt:lpstr>Ekip geliştirmenin beş aşaması</vt:lpstr>
      <vt:lpstr>Ekip geliştirmenin beş aşaması</vt:lpstr>
      <vt:lpstr>Ekip geliştirmenin beş aşaması</vt:lpstr>
      <vt:lpstr>İyi bir ekibi ekip yapan nedir?</vt:lpstr>
      <vt:lpstr>İyi bir ekibi ekip yapan nedir?</vt:lpstr>
      <vt:lpstr>İyi bir ekibi ekip yapan nedir?</vt:lpstr>
      <vt:lpstr>Aşağıdaki araçlar size destek olabilir:</vt:lpstr>
      <vt:lpstr>Referanslar ve daha fazla okuma: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 Development</dc:title>
  <dc:creator>Julia Grey</dc:creator>
  <cp:lastModifiedBy>Asus-Pc</cp:lastModifiedBy>
  <cp:revision>73</cp:revision>
  <dcterms:modified xsi:type="dcterms:W3CDTF">2022-03-29T10:33:35Z</dcterms:modified>
</cp:coreProperties>
</file>