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7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5" r:id="rId3"/>
    <p:sldId id="257" r:id="rId4"/>
    <p:sldId id="267" r:id="rId5"/>
    <p:sldId id="262" r:id="rId6"/>
    <p:sldId id="263" r:id="rId7"/>
    <p:sldId id="264" r:id="rId8"/>
    <p:sldId id="266" r:id="rId9"/>
  </p:sldIdLst>
  <p:sldSz cx="12192000" cy="6858000"/>
  <p:notesSz cx="7104063" cy="10234613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rika Nepp" initials="EN" lastIdx="17" clrIdx="0">
    <p:extLst>
      <p:ext uri="{19B8F6BF-5375-455C-9EA6-DF929625EA0E}">
        <p15:presenceInfo xmlns:p15="http://schemas.microsoft.com/office/powerpoint/2012/main" userId="S::nepp@tvwgmbh.onmicrosoft.com::f55ffae7-b19e-4609-92c3-7492df7910df" providerId="AD"/>
      </p:ext>
    </p:extLst>
  </p:cmAuthor>
  <p:cmAuthor id="2" name="Justin Hasche" initials="JH" lastIdx="18" clrIdx="1">
    <p:extLst>
      <p:ext uri="{19B8F6BF-5375-455C-9EA6-DF929625EA0E}">
        <p15:presenceInfo xmlns:p15="http://schemas.microsoft.com/office/powerpoint/2012/main" userId="59e6750952417e9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D81"/>
    <a:srgbClr val="1E494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2E2DB"/>
          </a:solidFill>
        </a:fill>
      </a:tcStyle>
    </a:wholeTbl>
    <a:band2H>
      <a:tcTxStyle/>
      <a:tcStyle>
        <a:tcBdr/>
        <a:fill>
          <a:solidFill>
            <a:srgbClr val="F1F1EE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6E2"/>
          </a:solidFill>
        </a:fill>
      </a:tcStyle>
    </a:wholeTbl>
    <a:band2H>
      <a:tcTxStyle/>
      <a:tcStyle>
        <a:tcBdr/>
        <a:fill>
          <a:solidFill>
            <a:srgbClr val="E7ECF1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81"/>
    <p:restoredTop sz="94674"/>
  </p:normalViewPr>
  <p:slideViewPr>
    <p:cSldViewPr snapToGrid="0">
      <p:cViewPr varScale="1">
        <p:scale>
          <a:sx n="84" d="100"/>
          <a:sy n="84" d="100"/>
        </p:scale>
        <p:origin x="437" y="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xmlns="" id="{C40134E5-8020-435A-84A2-BC00471E69C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63E98FC4-F6BF-4A90-A083-0A21C3F748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81833805-3CAD-4757-AE59-6FD14EF6BB2D}" type="datetimeFigureOut">
              <a:rPr lang="de-DE" smtClean="0"/>
              <a:t>29.03.2022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13C022F2-DEBB-4C49-AC05-1CFECD475C6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364B3AE9-B991-4315-8C09-8D52C1BFA70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AB900A51-8480-43E0-8FCF-682177AFA1E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8171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</p:spPr>
        <p:txBody>
          <a:bodyPr lIns="99075" tIns="49538" rIns="99075" bIns="49538"/>
          <a:lstStyle/>
          <a:p>
            <a:endParaRPr/>
          </a:p>
        </p:txBody>
      </p:sp>
      <p:sp>
        <p:nvSpPr>
          <p:cNvPr id="44" name="Shape 44"/>
          <p:cNvSpPr>
            <a:spLocks noGrp="1"/>
          </p:cNvSpPr>
          <p:nvPr>
            <p:ph type="body" sz="quarter" idx="1"/>
          </p:nvPr>
        </p:nvSpPr>
        <p:spPr>
          <a:xfrm>
            <a:off x="947209" y="4861441"/>
            <a:ext cx="5209646" cy="4605576"/>
          </a:xfrm>
          <a:prstGeom prst="rect">
            <a:avLst/>
          </a:prstGeom>
        </p:spPr>
        <p:txBody>
          <a:bodyPr lIns="99075" tIns="49538" rIns="99075" bIns="49538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24497964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Arial"/>
      </a:defRPr>
    </a:lvl1pPr>
    <a:lvl2pPr indent="228600" latinLnBrk="0">
      <a:defRPr sz="1200">
        <a:latin typeface="+mn-lt"/>
        <a:ea typeface="+mn-ea"/>
        <a:cs typeface="+mn-cs"/>
        <a:sym typeface="Arial"/>
      </a:defRPr>
    </a:lvl2pPr>
    <a:lvl3pPr indent="457200" latinLnBrk="0">
      <a:defRPr sz="1200">
        <a:latin typeface="+mn-lt"/>
        <a:ea typeface="+mn-ea"/>
        <a:cs typeface="+mn-cs"/>
        <a:sym typeface="Arial"/>
      </a:defRPr>
    </a:lvl3pPr>
    <a:lvl4pPr indent="685800" latinLnBrk="0">
      <a:defRPr sz="1200">
        <a:latin typeface="+mn-lt"/>
        <a:ea typeface="+mn-ea"/>
        <a:cs typeface="+mn-cs"/>
        <a:sym typeface="Arial"/>
      </a:defRPr>
    </a:lvl4pPr>
    <a:lvl5pPr indent="914400" latinLnBrk="0">
      <a:defRPr sz="1200">
        <a:latin typeface="+mn-lt"/>
        <a:ea typeface="+mn-ea"/>
        <a:cs typeface="+mn-cs"/>
        <a:sym typeface="Arial"/>
      </a:defRPr>
    </a:lvl5pPr>
    <a:lvl6pPr indent="1143000" latinLnBrk="0">
      <a:defRPr sz="1200">
        <a:latin typeface="+mn-lt"/>
        <a:ea typeface="+mn-ea"/>
        <a:cs typeface="+mn-cs"/>
        <a:sym typeface="Arial"/>
      </a:defRPr>
    </a:lvl6pPr>
    <a:lvl7pPr indent="1371600" latinLnBrk="0">
      <a:defRPr sz="1200">
        <a:latin typeface="+mn-lt"/>
        <a:ea typeface="+mn-ea"/>
        <a:cs typeface="+mn-cs"/>
        <a:sym typeface="Arial"/>
      </a:defRPr>
    </a:lvl7pPr>
    <a:lvl8pPr indent="1600200" latinLnBrk="0">
      <a:defRPr sz="1200">
        <a:latin typeface="+mn-lt"/>
        <a:ea typeface="+mn-ea"/>
        <a:cs typeface="+mn-cs"/>
        <a:sym typeface="Arial"/>
      </a:defRPr>
    </a:lvl8pPr>
    <a:lvl9pPr indent="1828800" latinLnBrk="0"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9330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9444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0592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271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49978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56809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049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610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6"/>
          <p:cNvSpPr txBox="1"/>
          <p:nvPr/>
        </p:nvSpPr>
        <p:spPr>
          <a:xfrm>
            <a:off x="4415364" y="6599732"/>
            <a:ext cx="518583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latin typeface="Helvetica Neue LT 55 Roman"/>
                <a:ea typeface="Helvetica Neue LT 55 Roman"/>
                <a:cs typeface="Helvetica Neue LT 55 Roman"/>
                <a:sym typeface="Helvetica Neue LT 55 Roman"/>
              </a:defRPr>
            </a:lvl1pPr>
          </a:lstStyle>
          <a:p>
            <a:r>
              <a:t> </a:t>
            </a:r>
          </a:p>
        </p:txBody>
      </p:sp>
      <p:sp>
        <p:nvSpPr>
          <p:cNvPr id="20" name="Edit title master format by clicking"/>
          <p:cNvSpPr txBox="1">
            <a:spLocks noGrp="1"/>
          </p:cNvSpPr>
          <p:nvPr>
            <p:ph type="title" hasCustomPrompt="1"/>
          </p:nvPr>
        </p:nvSpPr>
        <p:spPr>
          <a:xfrm>
            <a:off x="383033" y="1509032"/>
            <a:ext cx="7962125" cy="15060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400">
                <a:solidFill>
                  <a:srgbClr val="115D81"/>
                </a:solidFill>
              </a:defRPr>
            </a:lvl1pPr>
          </a:lstStyle>
          <a:p>
            <a:r>
              <a:rPr dirty="0"/>
              <a:t>Edit title master format by clicking</a:t>
            </a:r>
          </a:p>
        </p:txBody>
      </p:sp>
      <p:sp>
        <p:nvSpPr>
          <p:cNvPr id="21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07366" y="3312680"/>
            <a:ext cx="5256585" cy="876301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 sz="2200">
                <a:solidFill>
                  <a:srgbClr val="115D81"/>
                </a:solidFill>
              </a:defRPr>
            </a:lvl1pPr>
            <a:lvl2pPr indent="457200">
              <a:defRPr sz="2200">
                <a:solidFill>
                  <a:schemeClr val="accent3"/>
                </a:solidFill>
              </a:defRPr>
            </a:lvl2pPr>
            <a:lvl3pPr indent="914400">
              <a:defRPr sz="2200">
                <a:solidFill>
                  <a:schemeClr val="accent3"/>
                </a:solidFill>
              </a:defRPr>
            </a:lvl3pPr>
            <a:lvl4pPr indent="1371600">
              <a:defRPr sz="2200">
                <a:solidFill>
                  <a:schemeClr val="accent3"/>
                </a:solidFill>
              </a:defRPr>
            </a:lvl4pPr>
            <a:lvl5pPr indent="1828800">
              <a:defRPr sz="2200">
                <a:solidFill>
                  <a:schemeClr val="accent3"/>
                </a:solidFill>
              </a:defRPr>
            </a:lvl5pPr>
          </a:lstStyle>
          <a:p>
            <a:r>
              <a:rPr dirty="0"/>
              <a:t>Edit subtitle master style sheet by clicking on it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pic>
        <p:nvPicPr>
          <p:cNvPr id="24" name="Grafik 11" descr="Grafik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512" y="583774"/>
            <a:ext cx="2018258" cy="587345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Grafik 42" descr="Grafik 42"/>
          <p:cNvPicPr>
            <a:picLocks noChangeAspect="1"/>
          </p:cNvPicPr>
          <p:nvPr/>
        </p:nvPicPr>
        <p:blipFill>
          <a:blip r:embed="rId3"/>
          <a:srcRect l="26427"/>
          <a:stretch>
            <a:fillRect/>
          </a:stretch>
        </p:blipFill>
        <p:spPr>
          <a:xfrm>
            <a:off x="407365" y="4147686"/>
            <a:ext cx="2207768" cy="659711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xmlns="" id="{07401C46-686A-4232-BCF6-C572B7BA7A7B}"/>
              </a:ext>
            </a:extLst>
          </p:cNvPr>
          <p:cNvCxnSpPr>
            <a:cxnSpLocks/>
          </p:cNvCxnSpPr>
          <p:nvPr userDrawn="1"/>
        </p:nvCxnSpPr>
        <p:spPr>
          <a:xfrm>
            <a:off x="407365" y="3162268"/>
            <a:ext cx="5256586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70114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t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dit title master format by clicking"/>
          <p:cNvSpPr txBox="1">
            <a:spLocks noGrp="1" noChangeAspect="1"/>
          </p:cNvSpPr>
          <p:nvPr>
            <p:ph type="title" hasCustomPrompt="1"/>
          </p:nvPr>
        </p:nvSpPr>
        <p:spPr>
          <a:xfrm>
            <a:off x="719665" y="847854"/>
            <a:ext cx="8248841" cy="9553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  <a:latin typeface="Bebas Neue" panose="020B0606020202050201" pitchFamily="34" charset="0"/>
              </a:defRPr>
            </a:lvl1pPr>
          </a:lstStyle>
          <a:p>
            <a:r>
              <a:rPr dirty="0"/>
              <a:t>Edit title master format by clicking</a:t>
            </a:r>
          </a:p>
        </p:txBody>
      </p:sp>
      <p:sp>
        <p:nvSpPr>
          <p:cNvPr id="36" name="Textebene 1…"/>
          <p:cNvSpPr txBox="1">
            <a:spLocks noGrp="1" noChangeAspect="1"/>
          </p:cNvSpPr>
          <p:nvPr>
            <p:ph type="body" idx="1" hasCustomPrompt="1"/>
          </p:nvPr>
        </p:nvSpPr>
        <p:spPr>
          <a:xfrm>
            <a:off x="719667" y="2718362"/>
            <a:ext cx="8248841" cy="3160448"/>
          </a:xfrm>
          <a:prstGeom prst="rect">
            <a:avLst/>
          </a:prstGeom>
        </p:spPr>
        <p:txBody>
          <a:bodyPr numCol="3" spcCol="360000"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>
                <a:latin typeface="Yrsa" panose="020D0000000400000000" pitchFamily="34" charset="0"/>
              </a:defRPr>
            </a:lvl1pPr>
          </a:lstStyle>
          <a:p>
            <a:r>
              <a:rPr dirty="0"/>
              <a:t>Edit text master format</a:t>
            </a:r>
          </a:p>
        </p:txBody>
      </p:sp>
      <p:sp>
        <p:nvSpPr>
          <p:cNvPr id="3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5959172" y="6426762"/>
            <a:ext cx="273656" cy="26425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xmlns="" id="{8FD536FA-AFFF-4FF4-A900-31D40A1C70D5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xmlns="" id="{D3C7D137-9670-49C4-BA89-E05F26241758}"/>
              </a:ext>
            </a:extLst>
          </p:cNvPr>
          <p:cNvCxnSpPr>
            <a:cxnSpLocks/>
          </p:cNvCxnSpPr>
          <p:nvPr userDrawn="1"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Grafik 17" descr="Grafik 17">
            <a:extLst>
              <a:ext uri="{FF2B5EF4-FFF2-40B4-BE49-F238E27FC236}">
                <a16:creationId xmlns:a16="http://schemas.microsoft.com/office/drawing/2014/main" xmlns="" id="{525527CA-3C71-4560-A8BF-CBE5ADD96E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665" y="6312774"/>
            <a:ext cx="1299731" cy="3782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Grafik 7" descr="Grafik 7">
            <a:extLst>
              <a:ext uri="{FF2B5EF4-FFF2-40B4-BE49-F238E27FC236}">
                <a16:creationId xmlns:a16="http://schemas.microsoft.com/office/drawing/2014/main" xmlns="" id="{701E0DA0-FC43-4B76-9EC4-E63B19E9A0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25968"/>
          <a:stretch>
            <a:fillRect/>
          </a:stretch>
        </p:blipFill>
        <p:spPr>
          <a:xfrm>
            <a:off x="9937631" y="6253343"/>
            <a:ext cx="1473818" cy="437674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Foliennummer">
            <a:extLst>
              <a:ext uri="{FF2B5EF4-FFF2-40B4-BE49-F238E27FC236}">
                <a16:creationId xmlns:a16="http://schemas.microsoft.com/office/drawing/2014/main" xmlns="" id="{3DB77AE7-F231-4F47-8792-0F71D30846E7}"/>
              </a:ext>
            </a:extLst>
          </p:cNvPr>
          <p:cNvSpPr txBox="1">
            <a:spLocks/>
          </p:cNvSpPr>
          <p:nvPr userDrawn="1"/>
        </p:nvSpPr>
        <p:spPr>
          <a:xfrm>
            <a:off x="5959172" y="6426762"/>
            <a:ext cx="273656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fld id="{86CB4B4D-7CA3-9044-876B-883B54F8677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xmlns="" id="{4E56E96F-66DB-40E8-AD46-30B8CC7DDF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6" y="1904613"/>
            <a:ext cx="2494590" cy="353493"/>
          </a:xfrm>
          <a:prstGeom prst="rect">
            <a:avLst/>
          </a:prstGeom>
        </p:spPr>
        <p:txBody>
          <a:bodyPr numCol="1">
            <a:normAutofit/>
          </a:bodyPr>
          <a:lstStyle>
            <a:lvl1pPr marL="0" indent="0">
              <a:buNone/>
              <a:defRPr sz="1800" i="1">
                <a:latin typeface="Adobe Caslon Pro" panose="0205050205050A020403" pitchFamily="18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xmlns="" id="{E2DACDF1-2B95-4C24-983E-6349F4736D47}"/>
              </a:ext>
            </a:extLst>
          </p:cNvPr>
          <p:cNvSpPr txBox="1"/>
          <p:nvPr userDrawn="1"/>
        </p:nvSpPr>
        <p:spPr>
          <a:xfrm>
            <a:off x="719665" y="347874"/>
            <a:ext cx="4341181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r-TR" sz="20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Tw Cen MT" panose="020B0602020104020603" pitchFamily="34" charset="0"/>
                <a:sym typeface="Arial"/>
              </a:rPr>
              <a:t>İ</a:t>
            </a:r>
            <a:r>
              <a:rPr kumimoji="0" lang="tr-TR" sz="16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Tw Cen MT" panose="020B0602020104020603" pitchFamily="34" charset="0"/>
                <a:sym typeface="Arial"/>
              </a:rPr>
              <a:t>LETİŞİM</a:t>
            </a:r>
            <a:endParaRPr kumimoji="0" lang="de-DE" sz="1600" u="none" strike="noStrike" cap="none" spc="0" normalizeH="0" baseline="0" dirty="0">
              <a:ln>
                <a:noFill/>
              </a:ln>
              <a:solidFill>
                <a:srgbClr val="115D81"/>
              </a:solidFill>
              <a:effectLst/>
              <a:uFillTx/>
              <a:latin typeface="Tw Cen MT" panose="020B0602020104020603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939829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dit title master format by clicking"/>
          <p:cNvSpPr txBox="1">
            <a:spLocks noGrp="1" noChangeAspect="1"/>
          </p:cNvSpPr>
          <p:nvPr>
            <p:ph type="title" hasCustomPrompt="1"/>
          </p:nvPr>
        </p:nvSpPr>
        <p:spPr>
          <a:xfrm>
            <a:off x="719665" y="847854"/>
            <a:ext cx="8248841" cy="9553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  <a:latin typeface="Bebas Neue" panose="020B0606020202050201" pitchFamily="34" charset="0"/>
              </a:defRPr>
            </a:lvl1pPr>
          </a:lstStyle>
          <a:p>
            <a:r>
              <a:rPr dirty="0"/>
              <a:t>Edit title master format by clicking</a:t>
            </a:r>
          </a:p>
        </p:txBody>
      </p:sp>
      <p:sp>
        <p:nvSpPr>
          <p:cNvPr id="36" name="Textebene 1…"/>
          <p:cNvSpPr txBox="1">
            <a:spLocks noGrp="1" noChangeAspect="1"/>
          </p:cNvSpPr>
          <p:nvPr>
            <p:ph type="body" idx="1"/>
          </p:nvPr>
        </p:nvSpPr>
        <p:spPr>
          <a:xfrm>
            <a:off x="719667" y="2718362"/>
            <a:ext cx="8248841" cy="3160448"/>
          </a:xfrm>
          <a:prstGeom prst="rect">
            <a:avLst/>
          </a:prstGeom>
        </p:spPr>
        <p:txBody>
          <a:bodyPr numCol="1" spcCol="0"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>
                <a:latin typeface="Yrsa" panose="020D0000000400000000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5959172" y="6426762"/>
            <a:ext cx="273656" cy="26425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xmlns="" id="{8FD536FA-AFFF-4FF4-A900-31D40A1C70D5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xmlns="" id="{D3C7D137-9670-49C4-BA89-E05F26241758}"/>
              </a:ext>
            </a:extLst>
          </p:cNvPr>
          <p:cNvCxnSpPr>
            <a:cxnSpLocks/>
          </p:cNvCxnSpPr>
          <p:nvPr userDrawn="1"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Grafik 17" descr="Grafik 17">
            <a:extLst>
              <a:ext uri="{FF2B5EF4-FFF2-40B4-BE49-F238E27FC236}">
                <a16:creationId xmlns:a16="http://schemas.microsoft.com/office/drawing/2014/main" xmlns="" id="{525527CA-3C71-4560-A8BF-CBE5ADD96E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665" y="6312774"/>
            <a:ext cx="1299731" cy="3782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Grafik 7" descr="Grafik 7">
            <a:extLst>
              <a:ext uri="{FF2B5EF4-FFF2-40B4-BE49-F238E27FC236}">
                <a16:creationId xmlns:a16="http://schemas.microsoft.com/office/drawing/2014/main" xmlns="" id="{701E0DA0-FC43-4B76-9EC4-E63B19E9A0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25968"/>
          <a:stretch>
            <a:fillRect/>
          </a:stretch>
        </p:blipFill>
        <p:spPr>
          <a:xfrm>
            <a:off x="9937631" y="6253343"/>
            <a:ext cx="1473818" cy="437674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Foliennummer">
            <a:extLst>
              <a:ext uri="{FF2B5EF4-FFF2-40B4-BE49-F238E27FC236}">
                <a16:creationId xmlns:a16="http://schemas.microsoft.com/office/drawing/2014/main" xmlns="" id="{3DB77AE7-F231-4F47-8792-0F71D30846E7}"/>
              </a:ext>
            </a:extLst>
          </p:cNvPr>
          <p:cNvSpPr txBox="1">
            <a:spLocks/>
          </p:cNvSpPr>
          <p:nvPr userDrawn="1"/>
        </p:nvSpPr>
        <p:spPr>
          <a:xfrm>
            <a:off x="5959172" y="6426762"/>
            <a:ext cx="273656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fld id="{86CB4B4D-7CA3-9044-876B-883B54F8677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xmlns="" id="{4E56E96F-66DB-40E8-AD46-30B8CC7DDF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6" y="1904613"/>
            <a:ext cx="2494590" cy="353493"/>
          </a:xfrm>
          <a:prstGeom prst="rect">
            <a:avLst/>
          </a:prstGeom>
        </p:spPr>
        <p:txBody>
          <a:bodyPr numCol="1">
            <a:normAutofit/>
          </a:bodyPr>
          <a:lstStyle>
            <a:lvl1pPr marL="0" indent="0">
              <a:buNone/>
              <a:defRPr sz="1800" i="1">
                <a:latin typeface="Adobe Caslon Pro" panose="0205050205050A020403" pitchFamily="18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xmlns="" id="{E2DACDF1-2B95-4C24-983E-6349F4736D47}"/>
              </a:ext>
            </a:extLst>
          </p:cNvPr>
          <p:cNvSpPr txBox="1"/>
          <p:nvPr userDrawn="1"/>
        </p:nvSpPr>
        <p:spPr>
          <a:xfrm>
            <a:off x="719665" y="347874"/>
            <a:ext cx="4341181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r-TR" sz="20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Tw Cen MT" panose="020B0602020104020603" pitchFamily="34" charset="0"/>
                <a:sym typeface="Arial"/>
              </a:rPr>
              <a:t>İ</a:t>
            </a:r>
            <a:r>
              <a:rPr kumimoji="0" lang="tr-TR" sz="16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Tw Cen MT" panose="020B0602020104020603" pitchFamily="34" charset="0"/>
                <a:sym typeface="Arial"/>
              </a:rPr>
              <a:t>LETİŞİM</a:t>
            </a:r>
            <a:endParaRPr kumimoji="0" lang="de-DE" sz="1600" u="none" strike="noStrike" cap="none" spc="0" normalizeH="0" baseline="0" dirty="0">
              <a:ln>
                <a:noFill/>
              </a:ln>
              <a:solidFill>
                <a:srgbClr val="115D81"/>
              </a:solidFill>
              <a:effectLst/>
              <a:uFillTx/>
              <a:latin typeface="Tw Cen MT" panose="020B0602020104020603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514338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6"/>
          <p:cNvSpPr txBox="1"/>
          <p:nvPr/>
        </p:nvSpPr>
        <p:spPr>
          <a:xfrm>
            <a:off x="4415364" y="6599732"/>
            <a:ext cx="518583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latin typeface="Helvetica Neue LT 55 Roman"/>
                <a:ea typeface="Helvetica Neue LT 55 Roman"/>
                <a:cs typeface="Helvetica Neue LT 55 Roman"/>
                <a:sym typeface="Helvetica Neue LT 55 Roman"/>
              </a:defRPr>
            </a:lvl1pPr>
          </a:lstStyle>
          <a:p>
            <a:r>
              <a:t> </a:t>
            </a:r>
          </a:p>
        </p:txBody>
      </p:sp>
      <p:sp>
        <p:nvSpPr>
          <p:cNvPr id="4" name="Edit title master format by clicking"/>
          <p:cNvSpPr txBox="1">
            <a:spLocks noGrp="1"/>
          </p:cNvSpPr>
          <p:nvPr>
            <p:ph type="title" hasCustomPrompt="1"/>
          </p:nvPr>
        </p:nvSpPr>
        <p:spPr>
          <a:xfrm>
            <a:off x="719667" y="844446"/>
            <a:ext cx="8254647" cy="9553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rPr dirty="0"/>
              <a:t>Edit title master format by clicking</a:t>
            </a:r>
          </a:p>
        </p:txBody>
      </p:sp>
      <p:sp>
        <p:nvSpPr>
          <p:cNvPr id="5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719667" y="2714919"/>
            <a:ext cx="8254647" cy="3308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numCol="3" spcCol="360000">
            <a:normAutofit/>
          </a:bodyPr>
          <a:lstStyle/>
          <a:p>
            <a:r>
              <a:rPr dirty="0"/>
              <a:t>Edit text master format</a:t>
            </a:r>
            <a:r>
              <a:rPr lang="de-DE" dirty="0"/>
              <a:t>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9D65B367-A3BE-4B49-8BD9-F90429873D3D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719665" y="347874"/>
            <a:ext cx="4341181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600" u="none" strike="noStrike" cap="none" spc="0" normalizeH="0" baseline="0" dirty="0">
              <a:ln>
                <a:noFill/>
              </a:ln>
              <a:solidFill>
                <a:srgbClr val="115D81"/>
              </a:solidFill>
              <a:effectLst/>
              <a:uFillTx/>
              <a:latin typeface="Yrsa" panose="020D0000000400000000" pitchFamily="34" charset="0"/>
              <a:sym typeface="Arial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549F0738-AFB2-4915-B37F-AF8C2065690A}"/>
              </a:ext>
            </a:extLst>
          </p:cNvPr>
          <p:cNvSpPr txBox="1"/>
          <p:nvPr userDrawn="1"/>
        </p:nvSpPr>
        <p:spPr>
          <a:xfrm>
            <a:off x="2979161" y="2844137"/>
            <a:ext cx="3116839" cy="3467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9646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</p:sldLayoutIdLst>
  <p:transition spd="med"/>
  <p:txStyles>
    <p:titleStyle>
      <a:lvl1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tx1"/>
          </a:solidFill>
          <a:uFillTx/>
          <a:latin typeface="Bebas Neue" panose="020B0606020202050201" pitchFamily="34" charset="0"/>
          <a:ea typeface="+mj-ea"/>
          <a:cs typeface="+mj-cs"/>
          <a:sym typeface="Helvetica"/>
        </a:defRPr>
      </a:lvl1pPr>
      <a:lvl2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0" marR="0" indent="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Yrsa" panose="020D0000000400000000" pitchFamily="34" charset="0"/>
          <a:ea typeface="+mj-ea"/>
          <a:cs typeface="+mj-cs"/>
          <a:sym typeface="Helvetica"/>
        </a:defRPr>
      </a:lvl1pPr>
      <a:lvl2pPr marL="0" marR="0" indent="2667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542925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809625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1076325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5pPr>
      <a:lvl6pPr marL="25146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6pPr>
      <a:lvl7pPr marL="29718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7pPr>
      <a:lvl8pPr marL="34290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8pPr>
      <a:lvl9pPr marL="38862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Internal and External Communic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96111">
              <a:defRPr sz="5096"/>
            </a:lvl1pPr>
          </a:lstStyle>
          <a:p>
            <a:r>
              <a:rPr lang="tr-TR" dirty="0" smtClean="0"/>
              <a:t>İletişim</a:t>
            </a:r>
            <a:endParaRPr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5455BB01-4BD1-46D8-8B0E-A731F634087D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tr-TR" dirty="0" smtClean="0">
                <a:latin typeface="Arial" panose="020B0604020202020204" pitchFamily="34" charset="0"/>
                <a:ea typeface="Adobe Fan Heiti Std B" panose="020B0700000000000000" pitchFamily="34" charset="-128"/>
                <a:cs typeface="Arial" panose="020B0604020202020204" pitchFamily="34" charset="0"/>
              </a:rPr>
              <a:t>KISA BİR GİRİŞ</a:t>
            </a:r>
            <a:endParaRPr lang="de-DE" dirty="0">
              <a:latin typeface="Arial" panose="020B0604020202020204" pitchFamily="34" charset="0"/>
              <a:ea typeface="Adobe Fan Heiti Std B" panose="020B0700000000000000" pitchFamily="34" charset="-128"/>
              <a:cs typeface="Arial" panose="020B0604020202020204" pitchFamily="34" charset="0"/>
            </a:endParaRPr>
          </a:p>
        </p:txBody>
      </p:sp>
      <p:pic>
        <p:nvPicPr>
          <p:cNvPr id="7" name="Grafik 6" descr="Ein Bild, das Text, Puppe enthält.&#10;&#10;Automatisch generierte Beschreibung">
            <a:extLst>
              <a:ext uri="{FF2B5EF4-FFF2-40B4-BE49-F238E27FC236}">
                <a16:creationId xmlns:a16="http://schemas.microsoft.com/office/drawing/2014/main" xmlns="" id="{47D8C994-3B0C-429D-80A1-A38D946CB9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2" y="4569726"/>
            <a:ext cx="10357889" cy="2662084"/>
          </a:xfrm>
          <a:prstGeom prst="rect">
            <a:avLst/>
          </a:prstGeom>
        </p:spPr>
      </p:pic>
      <p:sp>
        <p:nvSpPr>
          <p:cNvPr id="8" name="TextBox 10">
            <a:extLst>
              <a:ext uri="{FF2B5EF4-FFF2-40B4-BE49-F238E27FC236}">
                <a16:creationId xmlns:a16="http://schemas.microsoft.com/office/drawing/2014/main" xmlns="" id="{EABFF141-600E-49EF-8BAE-5E08FD1E2688}"/>
              </a:ext>
            </a:extLst>
          </p:cNvPr>
          <p:cNvSpPr txBox="1"/>
          <p:nvPr/>
        </p:nvSpPr>
        <p:spPr>
          <a:xfrm>
            <a:off x="4270391" y="576632"/>
            <a:ext cx="7921609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115D81"/>
                </a:solidFill>
              </a:rPr>
              <a:t>Bu </a:t>
            </a:r>
            <a:r>
              <a:rPr lang="en-GB" sz="1100" dirty="0" err="1">
                <a:solidFill>
                  <a:srgbClr val="115D81"/>
                </a:solidFill>
              </a:rPr>
              <a:t>proje</a:t>
            </a:r>
            <a:r>
              <a:rPr lang="en-GB" sz="1100" dirty="0">
                <a:solidFill>
                  <a:srgbClr val="115D81"/>
                </a:solidFill>
              </a:rPr>
              <a:t> </a:t>
            </a:r>
            <a:r>
              <a:rPr lang="en-GB" sz="1100" dirty="0" err="1">
                <a:solidFill>
                  <a:srgbClr val="115D81"/>
                </a:solidFill>
              </a:rPr>
              <a:t>Avrupa</a:t>
            </a:r>
            <a:r>
              <a:rPr lang="en-GB" sz="1100" dirty="0">
                <a:solidFill>
                  <a:srgbClr val="115D81"/>
                </a:solidFill>
              </a:rPr>
              <a:t> </a:t>
            </a:r>
            <a:r>
              <a:rPr lang="en-GB" sz="1100" dirty="0" err="1">
                <a:solidFill>
                  <a:srgbClr val="115D81"/>
                </a:solidFill>
              </a:rPr>
              <a:t>Komisyonu'nun</a:t>
            </a:r>
            <a:r>
              <a:rPr lang="en-GB" sz="1100" dirty="0">
                <a:solidFill>
                  <a:srgbClr val="115D81"/>
                </a:solidFill>
              </a:rPr>
              <a:t> </a:t>
            </a:r>
            <a:r>
              <a:rPr lang="en-GB" sz="1100" dirty="0" err="1">
                <a:solidFill>
                  <a:srgbClr val="115D81"/>
                </a:solidFill>
              </a:rPr>
              <a:t>desteğiyle</a:t>
            </a:r>
            <a:r>
              <a:rPr lang="en-GB" sz="1100" dirty="0">
                <a:solidFill>
                  <a:srgbClr val="115D81"/>
                </a:solidFill>
              </a:rPr>
              <a:t> </a:t>
            </a:r>
            <a:r>
              <a:rPr lang="en-GB" sz="1100" dirty="0" err="1">
                <a:solidFill>
                  <a:srgbClr val="115D81"/>
                </a:solidFill>
              </a:rPr>
              <a:t>finanse</a:t>
            </a:r>
            <a:r>
              <a:rPr lang="en-GB" sz="1100" dirty="0">
                <a:solidFill>
                  <a:srgbClr val="115D81"/>
                </a:solidFill>
              </a:rPr>
              <a:t> </a:t>
            </a:r>
            <a:r>
              <a:rPr lang="en-GB" sz="1100" dirty="0" err="1">
                <a:solidFill>
                  <a:srgbClr val="115D81"/>
                </a:solidFill>
              </a:rPr>
              <a:t>edilmiştir</a:t>
            </a:r>
            <a:r>
              <a:rPr lang="en-GB" sz="1100" dirty="0">
                <a:solidFill>
                  <a:srgbClr val="115D81"/>
                </a:solidFill>
              </a:rPr>
              <a:t>. Bu </a:t>
            </a:r>
            <a:r>
              <a:rPr lang="en-GB" sz="1100" dirty="0" err="1">
                <a:solidFill>
                  <a:srgbClr val="115D81"/>
                </a:solidFill>
              </a:rPr>
              <a:t>yayın</a:t>
            </a:r>
            <a:r>
              <a:rPr lang="en-GB" sz="1100" dirty="0">
                <a:solidFill>
                  <a:srgbClr val="115D81"/>
                </a:solidFill>
              </a:rPr>
              <a:t> [</a:t>
            </a:r>
            <a:r>
              <a:rPr lang="en-GB" sz="1100" dirty="0" err="1">
                <a:solidFill>
                  <a:srgbClr val="115D81"/>
                </a:solidFill>
              </a:rPr>
              <a:t>iletişim</a:t>
            </a:r>
            <a:r>
              <a:rPr lang="en-GB" sz="1100" dirty="0">
                <a:solidFill>
                  <a:srgbClr val="115D81"/>
                </a:solidFill>
              </a:rPr>
              <a:t>] </a:t>
            </a:r>
            <a:r>
              <a:rPr lang="en-GB" sz="1100" dirty="0" err="1">
                <a:solidFill>
                  <a:srgbClr val="115D81"/>
                </a:solidFill>
              </a:rPr>
              <a:t>sadece</a:t>
            </a:r>
            <a:r>
              <a:rPr lang="en-GB" sz="1100" dirty="0">
                <a:solidFill>
                  <a:srgbClr val="115D81"/>
                </a:solidFill>
              </a:rPr>
              <a:t> </a:t>
            </a:r>
            <a:r>
              <a:rPr lang="en-GB" sz="1100" dirty="0" err="1">
                <a:solidFill>
                  <a:srgbClr val="115D81"/>
                </a:solidFill>
              </a:rPr>
              <a:t>yazarın</a:t>
            </a:r>
            <a:r>
              <a:rPr lang="en-GB" sz="1100" dirty="0">
                <a:solidFill>
                  <a:srgbClr val="115D81"/>
                </a:solidFill>
              </a:rPr>
              <a:t> </a:t>
            </a:r>
            <a:r>
              <a:rPr lang="en-GB" sz="1100" dirty="0" err="1">
                <a:solidFill>
                  <a:srgbClr val="115D81"/>
                </a:solidFill>
              </a:rPr>
              <a:t>görüşlerini</a:t>
            </a:r>
            <a:r>
              <a:rPr lang="en-GB" sz="1100" dirty="0">
                <a:solidFill>
                  <a:srgbClr val="115D81"/>
                </a:solidFill>
              </a:rPr>
              <a:t> </a:t>
            </a:r>
            <a:r>
              <a:rPr lang="en-GB" sz="1100" dirty="0" err="1">
                <a:solidFill>
                  <a:srgbClr val="115D81"/>
                </a:solidFill>
              </a:rPr>
              <a:t>yansıtmaktadır</a:t>
            </a:r>
            <a:r>
              <a:rPr lang="en-GB" sz="1100" dirty="0">
                <a:solidFill>
                  <a:srgbClr val="115D81"/>
                </a:solidFill>
              </a:rPr>
              <a:t> </a:t>
            </a:r>
            <a:r>
              <a:rPr lang="en-GB" sz="1100" dirty="0" err="1">
                <a:solidFill>
                  <a:srgbClr val="115D81"/>
                </a:solidFill>
              </a:rPr>
              <a:t>ve</a:t>
            </a:r>
            <a:r>
              <a:rPr lang="en-GB" sz="1100" dirty="0">
                <a:solidFill>
                  <a:srgbClr val="115D81"/>
                </a:solidFill>
              </a:rPr>
              <a:t> </a:t>
            </a:r>
            <a:r>
              <a:rPr lang="en-GB" sz="1100" dirty="0" err="1">
                <a:solidFill>
                  <a:srgbClr val="115D81"/>
                </a:solidFill>
              </a:rPr>
              <a:t>Komisyon</a:t>
            </a:r>
            <a:r>
              <a:rPr lang="en-GB" sz="1100" dirty="0">
                <a:solidFill>
                  <a:srgbClr val="115D81"/>
                </a:solidFill>
              </a:rPr>
              <a:t> </a:t>
            </a:r>
            <a:r>
              <a:rPr lang="en-GB" sz="1100" dirty="0" err="1">
                <a:solidFill>
                  <a:srgbClr val="115D81"/>
                </a:solidFill>
              </a:rPr>
              <a:t>burada</a:t>
            </a:r>
            <a:r>
              <a:rPr lang="en-GB" sz="1100" dirty="0">
                <a:solidFill>
                  <a:srgbClr val="115D81"/>
                </a:solidFill>
              </a:rPr>
              <a:t> </a:t>
            </a:r>
            <a:r>
              <a:rPr lang="en-GB" sz="1100" dirty="0" err="1">
                <a:solidFill>
                  <a:srgbClr val="115D81"/>
                </a:solidFill>
              </a:rPr>
              <a:t>yer</a:t>
            </a:r>
            <a:r>
              <a:rPr lang="en-GB" sz="1100" dirty="0">
                <a:solidFill>
                  <a:srgbClr val="115D81"/>
                </a:solidFill>
              </a:rPr>
              <a:t> </a:t>
            </a:r>
            <a:r>
              <a:rPr lang="en-GB" sz="1100" dirty="0" err="1">
                <a:solidFill>
                  <a:srgbClr val="115D81"/>
                </a:solidFill>
              </a:rPr>
              <a:t>alan</a:t>
            </a:r>
            <a:r>
              <a:rPr lang="en-GB" sz="1100" dirty="0">
                <a:solidFill>
                  <a:srgbClr val="115D81"/>
                </a:solidFill>
              </a:rPr>
              <a:t> </a:t>
            </a:r>
            <a:r>
              <a:rPr lang="en-GB" sz="1100" dirty="0" err="1">
                <a:solidFill>
                  <a:srgbClr val="115D81"/>
                </a:solidFill>
              </a:rPr>
              <a:t>bilgilerin</a:t>
            </a:r>
            <a:r>
              <a:rPr lang="en-GB" sz="1100" dirty="0">
                <a:solidFill>
                  <a:srgbClr val="115D81"/>
                </a:solidFill>
              </a:rPr>
              <a:t> </a:t>
            </a:r>
            <a:r>
              <a:rPr lang="en-GB" sz="1100" dirty="0" err="1">
                <a:solidFill>
                  <a:srgbClr val="115D81"/>
                </a:solidFill>
              </a:rPr>
              <a:t>herhangi</a:t>
            </a:r>
            <a:r>
              <a:rPr lang="en-GB" sz="1100" dirty="0">
                <a:solidFill>
                  <a:srgbClr val="115D81"/>
                </a:solidFill>
              </a:rPr>
              <a:t> </a:t>
            </a:r>
            <a:r>
              <a:rPr lang="en-GB" sz="1100" dirty="0" err="1">
                <a:solidFill>
                  <a:srgbClr val="115D81"/>
                </a:solidFill>
              </a:rPr>
              <a:t>bir</a:t>
            </a:r>
            <a:r>
              <a:rPr lang="en-GB" sz="1100" dirty="0">
                <a:solidFill>
                  <a:srgbClr val="115D81"/>
                </a:solidFill>
              </a:rPr>
              <a:t> </a:t>
            </a:r>
            <a:r>
              <a:rPr lang="en-GB" sz="1100" dirty="0" err="1">
                <a:solidFill>
                  <a:srgbClr val="115D81"/>
                </a:solidFill>
              </a:rPr>
              <a:t>şekilde</a:t>
            </a:r>
            <a:r>
              <a:rPr lang="en-GB" sz="1100" dirty="0">
                <a:solidFill>
                  <a:srgbClr val="115D81"/>
                </a:solidFill>
              </a:rPr>
              <a:t> </a:t>
            </a:r>
            <a:r>
              <a:rPr lang="en-GB" sz="1100" dirty="0" err="1">
                <a:solidFill>
                  <a:srgbClr val="115D81"/>
                </a:solidFill>
              </a:rPr>
              <a:t>kullanılmasından</a:t>
            </a:r>
            <a:r>
              <a:rPr lang="en-GB" sz="1100" dirty="0">
                <a:solidFill>
                  <a:srgbClr val="115D81"/>
                </a:solidFill>
              </a:rPr>
              <a:t> </a:t>
            </a:r>
            <a:r>
              <a:rPr lang="en-GB" sz="1100" dirty="0" err="1">
                <a:solidFill>
                  <a:srgbClr val="115D81"/>
                </a:solidFill>
              </a:rPr>
              <a:t>sorumlu</a:t>
            </a:r>
            <a:r>
              <a:rPr lang="en-GB" sz="1100" dirty="0">
                <a:solidFill>
                  <a:srgbClr val="115D81"/>
                </a:solidFill>
              </a:rPr>
              <a:t> </a:t>
            </a:r>
            <a:r>
              <a:rPr lang="en-GB" sz="1100" dirty="0" err="1">
                <a:solidFill>
                  <a:srgbClr val="115D81"/>
                </a:solidFill>
              </a:rPr>
              <a:t>tutulamaz</a:t>
            </a:r>
            <a:r>
              <a:rPr lang="en-GB" sz="1100" dirty="0">
                <a:solidFill>
                  <a:srgbClr val="115D81"/>
                </a:solidFill>
              </a:rPr>
              <a:t>.</a:t>
            </a:r>
            <a:endParaRPr lang="en-IE" sz="1100" dirty="0">
              <a:solidFill>
                <a:srgbClr val="115D81"/>
              </a:solidFill>
            </a:endParaRPr>
          </a:p>
        </p:txBody>
      </p:sp>
      <p:sp>
        <p:nvSpPr>
          <p:cNvPr id="6" name="TextBox 10">
            <a:extLst>
              <a:ext uri="{FF2B5EF4-FFF2-40B4-BE49-F238E27FC236}">
                <a16:creationId xmlns:a16="http://schemas.microsoft.com/office/drawing/2014/main" xmlns="" id="{7D640BE7-7B84-4ACE-9B75-A0135B41D91C}"/>
              </a:ext>
            </a:extLst>
          </p:cNvPr>
          <p:cNvSpPr txBox="1"/>
          <p:nvPr/>
        </p:nvSpPr>
        <p:spPr>
          <a:xfrm>
            <a:off x="4270390" y="1128287"/>
            <a:ext cx="792160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115D81"/>
                </a:solidFill>
              </a:rPr>
              <a:t>Bu </a:t>
            </a:r>
            <a:r>
              <a:rPr lang="en-US" sz="1100" dirty="0" err="1">
                <a:solidFill>
                  <a:srgbClr val="115D81"/>
                </a:solidFill>
              </a:rPr>
              <a:t>sunum</a:t>
            </a:r>
            <a:r>
              <a:rPr lang="en-US" sz="1100" dirty="0">
                <a:solidFill>
                  <a:srgbClr val="115D81"/>
                </a:solidFill>
              </a:rPr>
              <a:t> CC BY-NC 4.0 </a:t>
            </a:r>
            <a:r>
              <a:rPr lang="en-US" sz="1100" dirty="0" err="1">
                <a:solidFill>
                  <a:srgbClr val="115D81"/>
                </a:solidFill>
              </a:rPr>
              <a:t>kapsamında</a:t>
            </a:r>
            <a:r>
              <a:rPr lang="en-US" sz="1100" dirty="0">
                <a:solidFill>
                  <a:srgbClr val="115D81"/>
                </a:solidFill>
              </a:rPr>
              <a:t> </a:t>
            </a:r>
            <a:r>
              <a:rPr lang="en-US" sz="1100" dirty="0" err="1">
                <a:solidFill>
                  <a:srgbClr val="115D81"/>
                </a:solidFill>
              </a:rPr>
              <a:t>lisanslanmıştır</a:t>
            </a:r>
            <a:r>
              <a:rPr lang="en-US" sz="1100" dirty="0">
                <a:solidFill>
                  <a:srgbClr val="115D81"/>
                </a:solidFill>
              </a:rPr>
              <a:t>. </a:t>
            </a:r>
            <a:r>
              <a:rPr lang="en-US" sz="1100" dirty="0" err="1">
                <a:solidFill>
                  <a:srgbClr val="115D81"/>
                </a:solidFill>
              </a:rPr>
              <a:t>Belge</a:t>
            </a:r>
            <a:r>
              <a:rPr lang="en-US" sz="1100" dirty="0">
                <a:solidFill>
                  <a:srgbClr val="115D81"/>
                </a:solidFill>
              </a:rPr>
              <a:t>, </a:t>
            </a:r>
            <a:r>
              <a:rPr lang="en-US" sz="1100" dirty="0" err="1">
                <a:solidFill>
                  <a:srgbClr val="115D81"/>
                </a:solidFill>
              </a:rPr>
              <a:t>harici</a:t>
            </a:r>
            <a:r>
              <a:rPr lang="en-US" sz="1100" dirty="0">
                <a:solidFill>
                  <a:srgbClr val="115D81"/>
                </a:solidFill>
              </a:rPr>
              <a:t> </a:t>
            </a:r>
            <a:r>
              <a:rPr lang="en-US" sz="1100" dirty="0" err="1">
                <a:solidFill>
                  <a:srgbClr val="115D81"/>
                </a:solidFill>
              </a:rPr>
              <a:t>hak</a:t>
            </a:r>
            <a:r>
              <a:rPr lang="en-US" sz="1100" dirty="0">
                <a:solidFill>
                  <a:srgbClr val="115D81"/>
                </a:solidFill>
              </a:rPr>
              <a:t> </a:t>
            </a:r>
            <a:r>
              <a:rPr lang="en-US" sz="1100" dirty="0" err="1">
                <a:solidFill>
                  <a:srgbClr val="115D81"/>
                </a:solidFill>
              </a:rPr>
              <a:t>sahiplerinin</a:t>
            </a:r>
            <a:r>
              <a:rPr lang="en-US" sz="1100" dirty="0">
                <a:solidFill>
                  <a:srgbClr val="115D81"/>
                </a:solidFill>
              </a:rPr>
              <a:t> </a:t>
            </a:r>
            <a:r>
              <a:rPr lang="en-US" sz="1100" dirty="0" err="1">
                <a:solidFill>
                  <a:srgbClr val="115D81"/>
                </a:solidFill>
              </a:rPr>
              <a:t>fikri</a:t>
            </a:r>
            <a:r>
              <a:rPr lang="en-US" sz="1100" dirty="0">
                <a:solidFill>
                  <a:srgbClr val="115D81"/>
                </a:solidFill>
              </a:rPr>
              <a:t> </a:t>
            </a:r>
            <a:r>
              <a:rPr lang="en-US" sz="1100" dirty="0" err="1">
                <a:solidFill>
                  <a:srgbClr val="115D81"/>
                </a:solidFill>
              </a:rPr>
              <a:t>mülkiyetine</a:t>
            </a:r>
            <a:r>
              <a:rPr lang="en-US" sz="1100" dirty="0">
                <a:solidFill>
                  <a:srgbClr val="115D81"/>
                </a:solidFill>
              </a:rPr>
              <a:t> </a:t>
            </a:r>
            <a:r>
              <a:rPr lang="en-US" sz="1100" dirty="0" err="1">
                <a:solidFill>
                  <a:srgbClr val="115D81"/>
                </a:solidFill>
              </a:rPr>
              <a:t>atıfta</a:t>
            </a:r>
            <a:r>
              <a:rPr lang="en-US" sz="1100" dirty="0">
                <a:solidFill>
                  <a:srgbClr val="115D81"/>
                </a:solidFill>
              </a:rPr>
              <a:t> </a:t>
            </a:r>
            <a:r>
              <a:rPr lang="en-US" sz="1100" dirty="0" err="1">
                <a:solidFill>
                  <a:srgbClr val="115D81"/>
                </a:solidFill>
              </a:rPr>
              <a:t>bulunur</a:t>
            </a:r>
            <a:r>
              <a:rPr lang="en-US" sz="1100" dirty="0">
                <a:solidFill>
                  <a:srgbClr val="115D81"/>
                </a:solidFill>
              </a:rPr>
              <a:t>. </a:t>
            </a:r>
            <a:r>
              <a:rPr lang="en-US" sz="1100" dirty="0" err="1">
                <a:solidFill>
                  <a:srgbClr val="115D81"/>
                </a:solidFill>
              </a:rPr>
              <a:t>Fikri</a:t>
            </a:r>
            <a:r>
              <a:rPr lang="en-US" sz="1100" dirty="0">
                <a:solidFill>
                  <a:srgbClr val="115D81"/>
                </a:solidFill>
              </a:rPr>
              <a:t> </a:t>
            </a:r>
            <a:r>
              <a:rPr lang="en-US" sz="1100" dirty="0" err="1">
                <a:solidFill>
                  <a:srgbClr val="115D81"/>
                </a:solidFill>
              </a:rPr>
              <a:t>mülkiyet</a:t>
            </a:r>
            <a:r>
              <a:rPr lang="en-US" sz="1100" dirty="0">
                <a:solidFill>
                  <a:srgbClr val="115D81"/>
                </a:solidFill>
              </a:rPr>
              <a:t> </a:t>
            </a:r>
            <a:r>
              <a:rPr lang="en-US" sz="1100" dirty="0" err="1">
                <a:solidFill>
                  <a:srgbClr val="115D81"/>
                </a:solidFill>
              </a:rPr>
              <a:t>hakları</a:t>
            </a:r>
            <a:r>
              <a:rPr lang="en-US" sz="1100" dirty="0">
                <a:solidFill>
                  <a:srgbClr val="115D81"/>
                </a:solidFill>
              </a:rPr>
              <a:t> </a:t>
            </a:r>
            <a:r>
              <a:rPr lang="en-US" sz="1100" dirty="0" err="1">
                <a:solidFill>
                  <a:srgbClr val="115D81"/>
                </a:solidFill>
              </a:rPr>
              <a:t>ilgili</a:t>
            </a:r>
            <a:r>
              <a:rPr lang="en-US" sz="1100" dirty="0">
                <a:solidFill>
                  <a:srgbClr val="115D81"/>
                </a:solidFill>
              </a:rPr>
              <a:t> </a:t>
            </a:r>
            <a:r>
              <a:rPr lang="en-US" sz="1100" dirty="0" err="1">
                <a:solidFill>
                  <a:srgbClr val="115D81"/>
                </a:solidFill>
              </a:rPr>
              <a:t>hak</a:t>
            </a:r>
            <a:r>
              <a:rPr lang="en-US" sz="1100" dirty="0">
                <a:solidFill>
                  <a:srgbClr val="115D81"/>
                </a:solidFill>
              </a:rPr>
              <a:t> </a:t>
            </a:r>
            <a:r>
              <a:rPr lang="en-US" sz="1100" dirty="0" err="1">
                <a:solidFill>
                  <a:srgbClr val="115D81"/>
                </a:solidFill>
              </a:rPr>
              <a:t>sahibine</a:t>
            </a:r>
            <a:r>
              <a:rPr lang="en-US" sz="1100" dirty="0">
                <a:solidFill>
                  <a:srgbClr val="115D81"/>
                </a:solidFill>
              </a:rPr>
              <a:t> </a:t>
            </a:r>
            <a:r>
              <a:rPr lang="en-US" sz="1100" dirty="0" err="1">
                <a:solidFill>
                  <a:srgbClr val="115D81"/>
                </a:solidFill>
              </a:rPr>
              <a:t>aittir</a:t>
            </a:r>
            <a:r>
              <a:rPr lang="en-US" sz="1100" dirty="0">
                <a:solidFill>
                  <a:srgbClr val="115D81"/>
                </a:solidFill>
              </a:rPr>
              <a:t>.</a:t>
            </a:r>
            <a:endParaRPr lang="en-IE" sz="1100" dirty="0">
              <a:solidFill>
                <a:srgbClr val="115D81"/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Interne und externe Kommunikation für ERASMI"/>
          <p:cNvSpPr txBox="1">
            <a:spLocks noGrp="1"/>
          </p:cNvSpPr>
          <p:nvPr>
            <p:ph type="title"/>
          </p:nvPr>
        </p:nvSpPr>
        <p:spPr>
          <a:xfrm>
            <a:off x="719665" y="847854"/>
            <a:ext cx="7452785" cy="95536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dirty="0">
                <a:solidFill>
                  <a:schemeClr val="tx1"/>
                </a:solidFill>
                <a:latin typeface="Bebas Neue" panose="020B0606020202050201" pitchFamily="34" charset="0"/>
              </a:rPr>
              <a:t>Intern</a:t>
            </a:r>
            <a:r>
              <a:rPr lang="de-DE" dirty="0">
                <a:solidFill>
                  <a:schemeClr val="tx1"/>
                </a:solidFill>
                <a:latin typeface="Bebas Neue" panose="020B0606020202050201" pitchFamily="34" charset="0"/>
              </a:rPr>
              <a:t>al</a:t>
            </a:r>
            <a:r>
              <a:rPr dirty="0">
                <a:solidFill>
                  <a:schemeClr val="tx1"/>
                </a:solidFill>
                <a:latin typeface="Bebas Neue" panose="020B0606020202050201" pitchFamily="34" charset="0"/>
              </a:rPr>
              <a:t> </a:t>
            </a:r>
            <a:r>
              <a:rPr lang="de-DE" dirty="0">
                <a:solidFill>
                  <a:schemeClr val="tx1"/>
                </a:solidFill>
                <a:latin typeface="Bebas Neue" panose="020B0606020202050201" pitchFamily="34" charset="0"/>
              </a:rPr>
              <a:t>a</a:t>
            </a:r>
            <a:r>
              <a:rPr dirty="0" err="1">
                <a:solidFill>
                  <a:schemeClr val="tx1"/>
                </a:solidFill>
                <a:latin typeface="Bebas Neue" panose="020B0606020202050201" pitchFamily="34" charset="0"/>
              </a:rPr>
              <a:t>nd</a:t>
            </a:r>
            <a:r>
              <a:rPr dirty="0">
                <a:solidFill>
                  <a:schemeClr val="tx1"/>
                </a:solidFill>
                <a:latin typeface="Bebas Neue" panose="020B0606020202050201" pitchFamily="34" charset="0"/>
              </a:rPr>
              <a:t> extern</a:t>
            </a:r>
            <a:r>
              <a:rPr lang="de-DE" dirty="0"/>
              <a:t>al</a:t>
            </a:r>
            <a:r>
              <a:rPr dirty="0">
                <a:solidFill>
                  <a:schemeClr val="tx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Bebas Neue" panose="020B0606020202050201" pitchFamily="34" charset="0"/>
              </a:rPr>
              <a:t>communication</a:t>
            </a:r>
            <a:endParaRPr dirty="0">
              <a:solidFill>
                <a:schemeClr val="tx1"/>
              </a:solidFill>
              <a:latin typeface="Bebas Neue" panose="020B0606020202050201" pitchFamily="34" charset="0"/>
            </a:endParaRPr>
          </a:p>
        </p:txBody>
      </p:sp>
      <p:sp>
        <p:nvSpPr>
          <p:cNvPr id="51" name="Gute interne Kommunikation wird als Erfolgsfaktor gesehen (regelmäßige Meetings, Info-Mails, Kalender, Transparenz) und gleichzeitig als Herausforderung erlebt…"/>
          <p:cNvSpPr txBox="1">
            <a:spLocks noGrp="1"/>
          </p:cNvSpPr>
          <p:nvPr>
            <p:ph type="body" idx="1"/>
          </p:nvPr>
        </p:nvSpPr>
        <p:spPr>
          <a:xfrm>
            <a:off x="719667" y="2718361"/>
            <a:ext cx="8248841" cy="3377631"/>
          </a:xfrm>
          <a:prstGeom prst="rect">
            <a:avLst/>
          </a:prstGeom>
        </p:spPr>
        <p:txBody>
          <a:bodyPr numCol="3" spcCol="360000">
            <a:normAutofit/>
          </a:bodyPr>
          <a:lstStyle/>
          <a:p>
            <a:pPr marL="245087" lvl="2" indent="-245087">
              <a:lnSpc>
                <a:spcPct val="100000"/>
              </a:lnSpc>
              <a:buSzPct val="100000"/>
              <a:buFontTx/>
              <a:buChar char="•"/>
            </a:pPr>
            <a:r>
              <a:rPr lang="en-US" sz="1400" dirty="0">
                <a:latin typeface="Yrsa" panose="020D0000000400000000" pitchFamily="34" charset="0"/>
              </a:rPr>
              <a:t>Communication describes the exchange and transmission of information. We differentiate between internal and external communication.</a:t>
            </a:r>
          </a:p>
          <a:p>
            <a:pPr marL="245087" lvl="2" indent="-245087">
              <a:lnSpc>
                <a:spcPct val="100000"/>
              </a:lnSpc>
              <a:buSzPct val="100000"/>
              <a:buFontTx/>
              <a:buChar char="•"/>
            </a:pPr>
            <a:endParaRPr lang="de-DE" sz="1400" dirty="0">
              <a:latin typeface="Yrsa" panose="020D0000000400000000" pitchFamily="34" charset="0"/>
            </a:endParaRPr>
          </a:p>
          <a:p>
            <a:pPr marL="245087" lvl="2" indent="-245087">
              <a:lnSpc>
                <a:spcPct val="100000"/>
              </a:lnSpc>
              <a:buSzPct val="100000"/>
              <a:buFontTx/>
              <a:buChar char="•"/>
            </a:pPr>
            <a:r>
              <a:rPr lang="en-US" sz="1400" dirty="0">
                <a:latin typeface="Yrsa" panose="020D0000000400000000" pitchFamily="34" charset="0"/>
              </a:rPr>
              <a:t>Internal communication takes place within a network, e.g., between members.</a:t>
            </a:r>
          </a:p>
          <a:p>
            <a:pPr marL="245087" lvl="2" indent="-245087">
              <a:lnSpc>
                <a:spcPct val="100000"/>
              </a:lnSpc>
              <a:buSzPct val="100000"/>
              <a:buFontTx/>
              <a:buChar char="•"/>
            </a:pPr>
            <a:endParaRPr lang="de-DE" sz="1400" dirty="0">
              <a:latin typeface="Yrsa" panose="020D0000000400000000" pitchFamily="34" charset="0"/>
            </a:endParaRPr>
          </a:p>
          <a:p>
            <a:pPr marL="245087" lvl="2" indent="-245087">
              <a:lnSpc>
                <a:spcPct val="100000"/>
              </a:lnSpc>
              <a:buSzPct val="100000"/>
              <a:buFontTx/>
              <a:buChar char="•"/>
            </a:pPr>
            <a:r>
              <a:rPr lang="en-US" sz="1400" dirty="0">
                <a:latin typeface="Yrsa" panose="020D0000000400000000" pitchFamily="34" charset="0"/>
              </a:rPr>
              <a:t>The aim of internal communication is to inform, motivate and bind network members. This </a:t>
            </a:r>
            <a:r>
              <a:rPr lang="en-US" sz="1400" dirty="0" err="1">
                <a:latin typeface="Yrsa" panose="020D0000000400000000" pitchFamily="34" charset="0"/>
              </a:rPr>
              <a:t>optimises</a:t>
            </a:r>
            <a:r>
              <a:rPr lang="en-US" sz="1400" dirty="0">
                <a:latin typeface="Yrsa" panose="020D0000000400000000" pitchFamily="34" charset="0"/>
              </a:rPr>
              <a:t> internal processes.</a:t>
            </a:r>
          </a:p>
          <a:p>
            <a:pPr marL="245087" lvl="2" indent="-245087">
              <a:lnSpc>
                <a:spcPct val="100000"/>
              </a:lnSpc>
              <a:buSzPct val="100000"/>
              <a:buFontTx/>
              <a:buChar char="•"/>
            </a:pPr>
            <a:r>
              <a:rPr lang="en-US" sz="1400" dirty="0">
                <a:latin typeface="Yrsa" panose="020D0000000400000000" pitchFamily="34" charset="0"/>
              </a:rPr>
              <a:t>External communication refers to all information and publication measures directed towards the outside world.</a:t>
            </a:r>
          </a:p>
          <a:p>
            <a:pPr marL="245087" lvl="2" indent="-245087">
              <a:lnSpc>
                <a:spcPct val="100000"/>
              </a:lnSpc>
              <a:buSzPct val="100000"/>
              <a:buFontTx/>
              <a:buChar char="•"/>
            </a:pPr>
            <a:endParaRPr lang="de-DE" sz="1400" dirty="0">
              <a:latin typeface="Yrsa" panose="020D0000000400000000" pitchFamily="34" charset="0"/>
            </a:endParaRPr>
          </a:p>
          <a:p>
            <a:pPr marL="245087" lvl="2" indent="-245087">
              <a:lnSpc>
                <a:spcPct val="100000"/>
              </a:lnSpc>
              <a:buSzPct val="100000"/>
              <a:buFontTx/>
              <a:buChar char="•"/>
            </a:pPr>
            <a:r>
              <a:rPr lang="en-US" sz="1400" dirty="0">
                <a:latin typeface="Yrsa" panose="020D0000000400000000" pitchFamily="34" charset="0"/>
              </a:rPr>
              <a:t>The aim of external communication is to present the network visibly to the outside world.</a:t>
            </a:r>
            <a:endParaRPr sz="1400" dirty="0">
              <a:latin typeface="Yrsa" panose="020D0000000400000000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CA9E8C1E-CAFE-4A28-899B-B6F61E726F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de-DE" dirty="0" err="1"/>
              <a:t>Overview</a:t>
            </a:r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xmlns="" id="{89FDAF8F-82CD-4266-B2BC-08F5A37E816B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Grafik 7" descr="Ein Bild, das Vektorgrafiken enthält.&#10;&#10;Automatisch generierte Beschreibung">
            <a:extLst>
              <a:ext uri="{FF2B5EF4-FFF2-40B4-BE49-F238E27FC236}">
                <a16:creationId xmlns:a16="http://schemas.microsoft.com/office/drawing/2014/main" xmlns="" id="{D6F1A450-7FD7-7B40-BEC2-5164E22382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429" y="3503515"/>
            <a:ext cx="3629590" cy="387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2202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Interne und externe Kommunikation für ERASMI"/>
          <p:cNvSpPr txBox="1">
            <a:spLocks noGrp="1"/>
          </p:cNvSpPr>
          <p:nvPr>
            <p:ph type="title"/>
          </p:nvPr>
        </p:nvSpPr>
        <p:spPr>
          <a:xfrm>
            <a:off x="719665" y="847854"/>
            <a:ext cx="9580536" cy="95536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DE" dirty="0" err="1"/>
              <a:t>Dahili</a:t>
            </a:r>
            <a:r>
              <a:rPr lang="de-DE" dirty="0"/>
              <a:t> </a:t>
            </a:r>
            <a:r>
              <a:rPr lang="de-DE" dirty="0" err="1"/>
              <a:t>İletişim</a:t>
            </a:r>
            <a:r>
              <a:rPr lang="de-DE" dirty="0"/>
              <a:t> </a:t>
            </a:r>
            <a:r>
              <a:rPr lang="de-DE" dirty="0" err="1"/>
              <a:t>neden</a:t>
            </a:r>
            <a:r>
              <a:rPr lang="de-DE" dirty="0"/>
              <a:t> </a:t>
            </a:r>
            <a:r>
              <a:rPr lang="de-DE" dirty="0" err="1"/>
              <a:t>önemlidir</a:t>
            </a:r>
            <a:r>
              <a:rPr lang="de-DE" dirty="0"/>
              <a:t>?</a:t>
            </a:r>
            <a:endParaRPr dirty="0">
              <a:solidFill>
                <a:schemeClr val="tx1"/>
              </a:solidFill>
              <a:latin typeface="Bebas Neue" panose="020B0606020202050201" pitchFamily="34" charset="0"/>
            </a:endParaRPr>
          </a:p>
        </p:txBody>
      </p:sp>
      <p:sp>
        <p:nvSpPr>
          <p:cNvPr id="51" name="Gute interne Kommunikation wird als Erfolgsfaktor gesehen (regelmäßige Meetings, Info-Mails, Kalender, Transparenz) und gleichzeitig als Herausforderung erlebt…"/>
          <p:cNvSpPr txBox="1">
            <a:spLocks noGrp="1"/>
          </p:cNvSpPr>
          <p:nvPr>
            <p:ph type="body" idx="1"/>
          </p:nvPr>
        </p:nvSpPr>
        <p:spPr>
          <a:xfrm>
            <a:off x="719666" y="2453555"/>
            <a:ext cx="9777645" cy="3704132"/>
          </a:xfrm>
          <a:prstGeom prst="rect">
            <a:avLst/>
          </a:prstGeom>
        </p:spPr>
        <p:txBody>
          <a:bodyPr wrap="square" numCol="3" spcCol="360000">
            <a:noAutofit/>
          </a:bodyPr>
          <a:lstStyle/>
          <a:p>
            <a:pPr marL="245087" lvl="2" indent="-245087">
              <a:lnSpc>
                <a:spcPct val="100000"/>
              </a:lnSpc>
              <a:buSzPct val="100000"/>
              <a:buChar char="•"/>
            </a:pPr>
            <a:r>
              <a:rPr lang="en-US" sz="1400" dirty="0" err="1">
                <a:latin typeface="Yrsa" panose="020D0000000400000000" pitchFamily="34" charset="0"/>
              </a:rPr>
              <a:t>İyi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bir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kurum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içi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iletişim</a:t>
            </a:r>
            <a:r>
              <a:rPr lang="en-US" sz="1400" dirty="0">
                <a:latin typeface="Yrsa" panose="020D0000000400000000" pitchFamily="34" charset="0"/>
              </a:rPr>
              <a:t> (</a:t>
            </a:r>
            <a:r>
              <a:rPr lang="en-US" sz="1400" dirty="0" err="1">
                <a:latin typeface="Yrsa" panose="020D0000000400000000" pitchFamily="34" charset="0"/>
              </a:rPr>
              <a:t>düzenli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toplantılar</a:t>
            </a:r>
            <a:r>
              <a:rPr lang="en-US" sz="1400" dirty="0">
                <a:latin typeface="Yrsa" panose="020D0000000400000000" pitchFamily="34" charset="0"/>
              </a:rPr>
              <a:t>, </a:t>
            </a:r>
            <a:r>
              <a:rPr lang="en-US" sz="1400" dirty="0" err="1">
                <a:latin typeface="Yrsa" panose="020D0000000400000000" pitchFamily="34" charset="0"/>
              </a:rPr>
              <a:t>bilgilendirme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mailleri</a:t>
            </a:r>
            <a:r>
              <a:rPr lang="en-US" sz="1400" dirty="0">
                <a:latin typeface="Yrsa" panose="020D0000000400000000" pitchFamily="34" charset="0"/>
              </a:rPr>
              <a:t>, </a:t>
            </a:r>
            <a:r>
              <a:rPr lang="en-US" sz="1400" dirty="0" err="1">
                <a:latin typeface="Yrsa" panose="020D0000000400000000" pitchFamily="34" charset="0"/>
              </a:rPr>
              <a:t>takvimler</a:t>
            </a:r>
            <a:r>
              <a:rPr lang="en-US" sz="1400" dirty="0">
                <a:latin typeface="Yrsa" panose="020D0000000400000000" pitchFamily="34" charset="0"/>
              </a:rPr>
              <a:t>, </a:t>
            </a:r>
            <a:r>
              <a:rPr lang="en-US" sz="1400" dirty="0" err="1">
                <a:latin typeface="Yrsa" panose="020D0000000400000000" pitchFamily="34" charset="0"/>
              </a:rPr>
              <a:t>şeffaflık</a:t>
            </a:r>
            <a:r>
              <a:rPr lang="en-US" sz="1400" dirty="0">
                <a:latin typeface="Yrsa" panose="020D0000000400000000" pitchFamily="34" charset="0"/>
              </a:rPr>
              <a:t>) </a:t>
            </a:r>
            <a:r>
              <a:rPr lang="en-US" sz="1400" dirty="0" err="1">
                <a:latin typeface="Yrsa" panose="020D0000000400000000" pitchFamily="34" charset="0"/>
              </a:rPr>
              <a:t>verimli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ve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etkili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iş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süreçleri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sağlar</a:t>
            </a:r>
            <a:r>
              <a:rPr lang="en-US" sz="1400" dirty="0">
                <a:latin typeface="Yrsa" panose="020D0000000400000000" pitchFamily="34" charset="0"/>
              </a:rPr>
              <a:t>.</a:t>
            </a:r>
          </a:p>
          <a:p>
            <a:pPr marL="245087" lvl="2" indent="-245087">
              <a:lnSpc>
                <a:spcPct val="100000"/>
              </a:lnSpc>
              <a:buSzPct val="100000"/>
              <a:buChar char="•"/>
            </a:pPr>
            <a:endParaRPr lang="en-US" sz="1400" dirty="0">
              <a:latin typeface="Yrsa" panose="020D0000000400000000" pitchFamily="34" charset="0"/>
            </a:endParaRPr>
          </a:p>
          <a:p>
            <a:pPr marL="245087" lvl="2" indent="-245087">
              <a:lnSpc>
                <a:spcPct val="100000"/>
              </a:lnSpc>
              <a:buSzPct val="100000"/>
              <a:buChar char="•"/>
            </a:pPr>
            <a:r>
              <a:rPr lang="en-US" sz="1400" dirty="0" err="1">
                <a:latin typeface="Yrsa" panose="020D0000000400000000" pitchFamily="34" charset="0"/>
              </a:rPr>
              <a:t>Ağ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üyeleri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dahil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olur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ve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ağ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ile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daha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güçlü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bir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şekilde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özdeşleşir</a:t>
            </a:r>
            <a:r>
              <a:rPr lang="en-US" sz="1400" dirty="0">
                <a:latin typeface="Yrsa" panose="020D0000000400000000" pitchFamily="34" charset="0"/>
              </a:rPr>
              <a:t>.</a:t>
            </a:r>
          </a:p>
          <a:p>
            <a:pPr marL="245087" lvl="2" indent="-245087">
              <a:lnSpc>
                <a:spcPct val="100000"/>
              </a:lnSpc>
              <a:buSzPct val="100000"/>
              <a:buChar char="•"/>
            </a:pPr>
            <a:endParaRPr lang="en-US" sz="1400" dirty="0">
              <a:latin typeface="Yrsa" panose="020D0000000400000000" pitchFamily="34" charset="0"/>
            </a:endParaRPr>
          </a:p>
          <a:p>
            <a:pPr marL="245087" lvl="2" indent="-245087">
              <a:lnSpc>
                <a:spcPct val="100000"/>
              </a:lnSpc>
              <a:buSzPct val="100000"/>
              <a:buChar char="•"/>
            </a:pPr>
            <a:r>
              <a:rPr lang="en-US" sz="1400" dirty="0" err="1">
                <a:latin typeface="Yrsa" panose="020D0000000400000000" pitchFamily="34" charset="0"/>
              </a:rPr>
              <a:t>Birbirleri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arasındaki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alışveriş</a:t>
            </a:r>
            <a:r>
              <a:rPr lang="en-US" sz="1400" dirty="0">
                <a:latin typeface="Yrsa" panose="020D0000000400000000" pitchFamily="34" charset="0"/>
              </a:rPr>
              <a:t>, </a:t>
            </a:r>
            <a:r>
              <a:rPr lang="en-US" sz="1400" dirty="0" err="1">
                <a:latin typeface="Yrsa" panose="020D0000000400000000" pitchFamily="34" charset="0"/>
              </a:rPr>
              <a:t>motivasyonu</a:t>
            </a:r>
            <a:r>
              <a:rPr lang="en-US" sz="1400" dirty="0">
                <a:latin typeface="Yrsa" panose="020D0000000400000000" pitchFamily="34" charset="0"/>
              </a:rPr>
              <a:t>, </a:t>
            </a:r>
            <a:r>
              <a:rPr lang="en-US" sz="1400" dirty="0" err="1">
                <a:latin typeface="Yrsa" panose="020D0000000400000000" pitchFamily="34" charset="0"/>
              </a:rPr>
              <a:t>verimliliği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ve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takım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ruhunu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artırır</a:t>
            </a:r>
            <a:r>
              <a:rPr lang="en-US" sz="1400" dirty="0">
                <a:latin typeface="Yrsa" panose="020D0000000400000000" pitchFamily="34" charset="0"/>
              </a:rPr>
              <a:t>.</a:t>
            </a:r>
          </a:p>
          <a:p>
            <a:pPr marL="245087" lvl="2" indent="-245087">
              <a:lnSpc>
                <a:spcPct val="100000"/>
              </a:lnSpc>
              <a:buSzPct val="100000"/>
              <a:buChar char="•"/>
            </a:pPr>
            <a:endParaRPr lang="en-US" sz="1400" dirty="0">
              <a:latin typeface="Yrsa" panose="020D0000000400000000" pitchFamily="34" charset="0"/>
            </a:endParaRPr>
          </a:p>
          <a:p>
            <a:pPr marL="245087" lvl="2" indent="-245087">
              <a:lnSpc>
                <a:spcPct val="100000"/>
              </a:lnSpc>
              <a:buSzPct val="100000"/>
              <a:buChar char="•"/>
            </a:pPr>
            <a:r>
              <a:rPr lang="en-US" sz="1400" dirty="0" err="1">
                <a:latin typeface="Yrsa" panose="020D0000000400000000" pitchFamily="34" charset="0"/>
              </a:rPr>
              <a:t>İyi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iç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iletişim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aynı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zamanda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bilgi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yönetimini</a:t>
            </a:r>
            <a:r>
              <a:rPr lang="en-US" sz="1400" dirty="0">
                <a:latin typeface="Yrsa" panose="020D0000000400000000" pitchFamily="34" charset="0"/>
              </a:rPr>
              <a:t> de </a:t>
            </a:r>
            <a:r>
              <a:rPr lang="en-US" sz="1400" dirty="0" err="1">
                <a:latin typeface="Yrsa" panose="020D0000000400000000" pitchFamily="34" charset="0"/>
              </a:rPr>
              <a:t>içerir</a:t>
            </a:r>
            <a:r>
              <a:rPr lang="en-US" sz="1400" dirty="0">
                <a:latin typeface="Yrsa" panose="020D0000000400000000" pitchFamily="34" charset="0"/>
              </a:rPr>
              <a:t>: </a:t>
            </a:r>
            <a:r>
              <a:rPr lang="en-US" sz="1400" dirty="0" err="1">
                <a:latin typeface="Yrsa" panose="020D0000000400000000" pitchFamily="34" charset="0"/>
              </a:rPr>
              <a:t>bilgi</a:t>
            </a:r>
            <a:r>
              <a:rPr lang="en-US" sz="1400" dirty="0">
                <a:latin typeface="Yrsa" panose="020D0000000400000000" pitchFamily="34" charset="0"/>
              </a:rPr>
              <a:t>, </a:t>
            </a:r>
            <a:r>
              <a:rPr lang="en-US" sz="1400" dirty="0" err="1">
                <a:latin typeface="Yrsa" panose="020D0000000400000000" pitchFamily="34" charset="0"/>
              </a:rPr>
              <a:t>herkesin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erişebileceği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yerlerde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saklanır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ve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böylece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sonraki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üyeler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için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korunur</a:t>
            </a:r>
            <a:r>
              <a:rPr lang="en-US" sz="1400" dirty="0">
                <a:latin typeface="Yrsa" panose="020D0000000400000000" pitchFamily="34" charset="0"/>
              </a:rPr>
              <a:t>.</a:t>
            </a:r>
          </a:p>
          <a:p>
            <a:pPr marL="245087" lvl="2" indent="-245087">
              <a:lnSpc>
                <a:spcPct val="100000"/>
              </a:lnSpc>
              <a:buSzPct val="100000"/>
              <a:buChar char="•"/>
            </a:pPr>
            <a:r>
              <a:rPr lang="en-US" sz="1400" dirty="0" err="1" smtClean="0">
                <a:latin typeface="Yrsa" panose="020D0000000400000000" pitchFamily="34" charset="0"/>
              </a:rPr>
              <a:t>Dış</a:t>
            </a:r>
            <a:r>
              <a:rPr lang="en-US" sz="1400" dirty="0" smtClean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iletişim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dahili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olarak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başlar</a:t>
            </a:r>
            <a:r>
              <a:rPr lang="en-US" sz="1400" dirty="0">
                <a:latin typeface="Yrsa" panose="020D0000000400000000" pitchFamily="34" charset="0"/>
              </a:rPr>
              <a:t>: </a:t>
            </a:r>
            <a:r>
              <a:rPr lang="en-US" sz="1400" dirty="0" err="1">
                <a:latin typeface="Yrsa" panose="020D0000000400000000" pitchFamily="34" charset="0"/>
              </a:rPr>
              <a:t>Yalnızca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dahili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iletişim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çalıştığında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bir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ağ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dış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dünyayla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uyumlu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görünebilir</a:t>
            </a:r>
            <a:r>
              <a:rPr lang="en-US" sz="1400" dirty="0">
                <a:latin typeface="Yrsa" panose="020D0000000400000000" pitchFamily="34" charset="0"/>
              </a:rPr>
              <a:t>.</a:t>
            </a:r>
          </a:p>
          <a:p>
            <a:pPr marL="245087" lvl="2" indent="-245087">
              <a:lnSpc>
                <a:spcPct val="100000"/>
              </a:lnSpc>
              <a:buSzPct val="100000"/>
              <a:buChar char="•"/>
            </a:pPr>
            <a:endParaRPr lang="en-US" sz="1400" dirty="0">
              <a:latin typeface="Yrsa" panose="020D0000000400000000" pitchFamily="34" charset="0"/>
            </a:endParaRPr>
          </a:p>
          <a:p>
            <a:pPr marL="245087" lvl="2" indent="-245087">
              <a:lnSpc>
                <a:spcPct val="100000"/>
              </a:lnSpc>
              <a:buSzPct val="100000"/>
              <a:buChar char="•"/>
            </a:pPr>
            <a:r>
              <a:rPr lang="en-US" sz="1400" dirty="0" err="1">
                <a:latin typeface="Yrsa" panose="020D0000000400000000" pitchFamily="34" charset="0"/>
              </a:rPr>
              <a:t>Ağ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daha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görünür</a:t>
            </a:r>
            <a:r>
              <a:rPr lang="en-US" sz="1400" dirty="0">
                <a:latin typeface="Yrsa" panose="020D0000000400000000" pitchFamily="34" charset="0"/>
              </a:rPr>
              <a:t>, </a:t>
            </a:r>
            <a:r>
              <a:rPr lang="en-US" sz="1400" dirty="0" err="1">
                <a:latin typeface="Yrsa" panose="020D0000000400000000" pitchFamily="34" charset="0"/>
              </a:rPr>
              <a:t>rekabetçi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ve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çekici</a:t>
            </a:r>
            <a:r>
              <a:rPr lang="en-US" sz="1400" dirty="0">
                <a:latin typeface="Yrsa" panose="020D0000000400000000" pitchFamily="34" charset="0"/>
              </a:rPr>
              <a:t> hale </a:t>
            </a:r>
            <a:r>
              <a:rPr lang="en-US" sz="1400" dirty="0" err="1">
                <a:latin typeface="Yrsa" panose="020D0000000400000000" pitchFamily="34" charset="0"/>
              </a:rPr>
              <a:t>gelir</a:t>
            </a:r>
            <a:r>
              <a:rPr lang="en-US" sz="1400" dirty="0">
                <a:latin typeface="Yrsa" panose="020D0000000400000000" pitchFamily="34" charset="0"/>
              </a:rPr>
              <a:t> (</a:t>
            </a:r>
            <a:r>
              <a:rPr lang="en-US" sz="1400" dirty="0" err="1">
                <a:latin typeface="Yrsa" panose="020D0000000400000000" pitchFamily="34" charset="0"/>
              </a:rPr>
              <a:t>yeni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üyeler</a:t>
            </a:r>
            <a:r>
              <a:rPr lang="en-US" sz="1400" dirty="0">
                <a:latin typeface="Yrsa" panose="020D0000000400000000" pitchFamily="34" charset="0"/>
              </a:rPr>
              <a:t>, </a:t>
            </a:r>
            <a:r>
              <a:rPr lang="en-US" sz="1400" dirty="0" err="1">
                <a:latin typeface="Yrsa" panose="020D0000000400000000" pitchFamily="34" charset="0"/>
              </a:rPr>
              <a:t>sponsorlar</a:t>
            </a:r>
            <a:r>
              <a:rPr lang="en-US" sz="1400" dirty="0">
                <a:latin typeface="Yrsa" panose="020D0000000400000000" pitchFamily="34" charset="0"/>
              </a:rPr>
              <a:t>, </a:t>
            </a:r>
            <a:r>
              <a:rPr lang="en-US" sz="1400" dirty="0" err="1">
                <a:latin typeface="Yrsa" panose="020D0000000400000000" pitchFamily="34" charset="0"/>
              </a:rPr>
              <a:t>işbirliği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fırsatları</a:t>
            </a:r>
            <a:r>
              <a:rPr lang="en-US" sz="1400" dirty="0">
                <a:latin typeface="Yrsa" panose="020D0000000400000000" pitchFamily="34" charset="0"/>
              </a:rPr>
              <a:t> vb.)</a:t>
            </a:r>
            <a:endParaRPr lang="de-DE" sz="1400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CA9E8C1E-CAFE-4A28-899B-B6F61E726F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5" y="1803215"/>
            <a:ext cx="3122991" cy="454891"/>
          </a:xfrm>
        </p:spPr>
        <p:txBody>
          <a:bodyPr>
            <a:normAutofit/>
          </a:bodyPr>
          <a:lstStyle/>
          <a:p>
            <a:r>
              <a:rPr lang="de-DE" dirty="0" err="1"/>
              <a:t>İyi</a:t>
            </a:r>
            <a:r>
              <a:rPr lang="de-DE" dirty="0"/>
              <a:t> </a:t>
            </a:r>
            <a:r>
              <a:rPr lang="de-DE" dirty="0" err="1"/>
              <a:t>iletişimin</a:t>
            </a:r>
            <a:r>
              <a:rPr lang="de-DE" dirty="0"/>
              <a:t> </a:t>
            </a:r>
            <a:r>
              <a:rPr lang="de-DE" dirty="0" err="1"/>
              <a:t>faydaları</a:t>
            </a:r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xmlns="" id="{89FDAF8F-82CD-4266-B2BC-08F5A37E816B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15D51F9C-29FD-44A0-BA4E-E2700C1175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7207" y="4513686"/>
            <a:ext cx="2287776" cy="1644006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499F4461-AB82-490F-B292-A623B52331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420" y="4362982"/>
            <a:ext cx="1080107" cy="1261067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xmlns="" id="{3C2EF624-26B5-426C-A967-EB89A366A0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4210" y="3427245"/>
            <a:ext cx="1105993" cy="136195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Was gute Kommunikation ausmach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tr-TR" dirty="0" smtClean="0"/>
              <a:t>İ</a:t>
            </a:r>
            <a:r>
              <a:rPr lang="en-GB" dirty="0" err="1" smtClean="0"/>
              <a:t>yi</a:t>
            </a:r>
            <a:r>
              <a:rPr lang="en-GB" dirty="0" smtClean="0"/>
              <a:t> </a:t>
            </a:r>
            <a:r>
              <a:rPr lang="tr-TR" dirty="0" smtClean="0"/>
              <a:t>bir </a:t>
            </a:r>
            <a:r>
              <a:rPr lang="en-GB" dirty="0" err="1" smtClean="0"/>
              <a:t>iletişim</a:t>
            </a:r>
            <a:r>
              <a:rPr lang="tr-TR" dirty="0" smtClean="0"/>
              <a:t>i</a:t>
            </a:r>
            <a:r>
              <a:rPr lang="en-GB" dirty="0" smtClean="0"/>
              <a:t> ne </a:t>
            </a:r>
            <a:r>
              <a:rPr lang="en-GB" dirty="0" err="1" smtClean="0"/>
              <a:t>sağlar</a:t>
            </a:r>
            <a:endParaRPr lang="en-GB" dirty="0"/>
          </a:p>
        </p:txBody>
      </p:sp>
      <p:sp>
        <p:nvSpPr>
          <p:cNvPr id="58" name="Besonders als Führungsperson wie der Projektleitung sollte versucht werden, mit den anderen Netzwerkpartnern auf einer Ebene zu kommunizieren…"/>
          <p:cNvSpPr txBox="1">
            <a:spLocks noGrp="1"/>
          </p:cNvSpPr>
          <p:nvPr>
            <p:ph type="body" idx="1"/>
          </p:nvPr>
        </p:nvSpPr>
        <p:spPr>
          <a:xfrm>
            <a:off x="719667" y="2423160"/>
            <a:ext cx="8248841" cy="416052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tr-TR" sz="1800" b="1" dirty="0" smtClean="0">
                <a:latin typeface="+mj-lt"/>
              </a:rPr>
              <a:t>Yapılacaklar</a:t>
            </a:r>
            <a:r>
              <a:rPr lang="de-DE" sz="1800" b="1" dirty="0" smtClean="0">
                <a:latin typeface="+mj-lt"/>
              </a:rPr>
              <a:t>:</a:t>
            </a:r>
            <a:endParaRPr lang="de-DE" sz="1800" b="1" dirty="0">
              <a:latin typeface="+mj-lt"/>
            </a:endParaRPr>
          </a:p>
          <a:p>
            <a:r>
              <a:rPr lang="en-US" dirty="0" err="1">
                <a:latin typeface="+mn-lt"/>
              </a:rPr>
              <a:t>Göz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seviyesinde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iletişim</a:t>
            </a:r>
            <a:r>
              <a:rPr lang="en-US" dirty="0">
                <a:latin typeface="+mn-lt"/>
              </a:rPr>
              <a:t> - </a:t>
            </a:r>
            <a:r>
              <a:rPr lang="en-US" dirty="0" err="1">
                <a:latin typeface="+mn-lt"/>
              </a:rPr>
              <a:t>saygılı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etkileşim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esastır</a:t>
            </a:r>
            <a:endParaRPr lang="en-US" dirty="0">
              <a:latin typeface="+mn-lt"/>
            </a:endParaRPr>
          </a:p>
          <a:p>
            <a:r>
              <a:rPr lang="en-US" dirty="0" err="1">
                <a:latin typeface="+mn-lt"/>
              </a:rPr>
              <a:t>Sorumlulukları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ve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yetkinlikleri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açıkça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tanımlayın</a:t>
            </a:r>
            <a:endParaRPr lang="en-US" dirty="0">
              <a:latin typeface="+mn-lt"/>
            </a:endParaRPr>
          </a:p>
          <a:p>
            <a:r>
              <a:rPr lang="en-US" dirty="0" err="1">
                <a:latin typeface="+mn-lt"/>
              </a:rPr>
              <a:t>İş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süreçlerini</a:t>
            </a:r>
            <a:r>
              <a:rPr lang="en-US" dirty="0">
                <a:latin typeface="+mn-lt"/>
              </a:rPr>
              <a:t> (</a:t>
            </a:r>
            <a:r>
              <a:rPr lang="en-US" dirty="0" err="1">
                <a:latin typeface="+mn-lt"/>
              </a:rPr>
              <a:t>ve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korunmalarını</a:t>
            </a:r>
            <a:r>
              <a:rPr lang="en-US" dirty="0">
                <a:latin typeface="+mn-lt"/>
              </a:rPr>
              <a:t>) </a:t>
            </a:r>
            <a:r>
              <a:rPr lang="en-US" dirty="0" err="1">
                <a:latin typeface="+mn-lt"/>
              </a:rPr>
              <a:t>ortaklaşa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tanımlayın</a:t>
            </a:r>
            <a:endParaRPr lang="en-US" dirty="0">
              <a:latin typeface="+mn-lt"/>
            </a:endParaRPr>
          </a:p>
          <a:p>
            <a:r>
              <a:rPr lang="en-US" dirty="0" err="1">
                <a:latin typeface="+mn-lt"/>
              </a:rPr>
              <a:t>Çatışmaları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ve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sorunları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doğrudan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ele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alın</a:t>
            </a:r>
            <a:endParaRPr lang="en-US" dirty="0">
              <a:latin typeface="+mn-lt"/>
            </a:endParaRPr>
          </a:p>
          <a:p>
            <a:r>
              <a:rPr lang="en-US" dirty="0" err="1">
                <a:latin typeface="+mn-lt"/>
              </a:rPr>
              <a:t>Destek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için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dijital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araçları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kullanın</a:t>
            </a:r>
            <a:r>
              <a:rPr lang="en-US" dirty="0">
                <a:latin typeface="+mn-lt"/>
              </a:rPr>
              <a:t> (</a:t>
            </a:r>
            <a:r>
              <a:rPr lang="en-US" dirty="0" err="1">
                <a:latin typeface="+mn-lt"/>
              </a:rPr>
              <a:t>bkz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Araç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Seti</a:t>
            </a:r>
            <a:r>
              <a:rPr lang="en-US" dirty="0" smtClean="0">
                <a:latin typeface="+mn-lt"/>
              </a:rPr>
              <a:t>)</a:t>
            </a:r>
            <a:endParaRPr lang="tr-TR" dirty="0" smtClean="0">
              <a:latin typeface="+mn-lt"/>
            </a:endParaRPr>
          </a:p>
          <a:p>
            <a:pPr marL="0" indent="0">
              <a:buNone/>
            </a:pPr>
            <a:endParaRPr lang="tr-TR" sz="1800" b="1" dirty="0">
              <a:latin typeface="+mn-lt"/>
            </a:endParaRPr>
          </a:p>
          <a:p>
            <a:pPr marL="0" indent="0">
              <a:buNone/>
            </a:pPr>
            <a:r>
              <a:rPr lang="tr-TR" sz="1800" b="1" dirty="0" smtClean="0">
                <a:latin typeface="+mj-lt"/>
              </a:rPr>
              <a:t>Yapılmayacaklar</a:t>
            </a:r>
            <a:r>
              <a:rPr lang="de-DE" sz="1800" b="1" dirty="0" smtClean="0">
                <a:latin typeface="+mj-lt"/>
              </a:rPr>
              <a:t>:</a:t>
            </a:r>
            <a:endParaRPr lang="de-DE" sz="1800" b="1" dirty="0">
              <a:latin typeface="+mj-lt"/>
            </a:endParaRPr>
          </a:p>
          <a:p>
            <a:r>
              <a:rPr lang="en-US" dirty="0" err="1">
                <a:latin typeface="+mn-lt"/>
              </a:rPr>
              <a:t>Başkalarını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bilgilendirmek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için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çok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fazla</a:t>
            </a:r>
            <a:r>
              <a:rPr lang="en-US" dirty="0">
                <a:latin typeface="+mn-lt"/>
              </a:rPr>
              <a:t> zaman </a:t>
            </a:r>
            <a:r>
              <a:rPr lang="en-US" dirty="0" err="1" smtClean="0">
                <a:latin typeface="+mn-lt"/>
              </a:rPr>
              <a:t>ayı</a:t>
            </a:r>
            <a:r>
              <a:rPr lang="tr-TR" dirty="0" err="1" smtClean="0">
                <a:latin typeface="+mn-lt"/>
              </a:rPr>
              <a:t>rmak</a:t>
            </a:r>
            <a:endParaRPr lang="en-US" dirty="0">
              <a:latin typeface="+mn-lt"/>
            </a:endParaRPr>
          </a:p>
          <a:p>
            <a:r>
              <a:rPr lang="en-US" dirty="0" err="1">
                <a:latin typeface="+mn-lt"/>
              </a:rPr>
              <a:t>Üyelerden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önemli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bilgileri</a:t>
            </a:r>
            <a:r>
              <a:rPr lang="en-US" dirty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saklama</a:t>
            </a:r>
            <a:r>
              <a:rPr lang="tr-TR" dirty="0" smtClean="0">
                <a:latin typeface="+mn-lt"/>
              </a:rPr>
              <a:t>k</a:t>
            </a:r>
            <a:endParaRPr lang="en-US" dirty="0">
              <a:latin typeface="+mn-lt"/>
            </a:endParaRPr>
          </a:p>
          <a:p>
            <a:r>
              <a:rPr lang="en-US" dirty="0" err="1">
                <a:latin typeface="+mn-lt"/>
              </a:rPr>
              <a:t>Kişisel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saldırılara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izin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ver</a:t>
            </a:r>
            <a:endParaRPr lang="en-US" dirty="0">
              <a:latin typeface="+mn-lt"/>
            </a:endParaRPr>
          </a:p>
          <a:p>
            <a:r>
              <a:rPr lang="en-US" dirty="0" err="1">
                <a:latin typeface="+mn-lt"/>
              </a:rPr>
              <a:t>Hatalar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için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suçlamayı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hoş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görmek</a:t>
            </a:r>
            <a:endParaRPr lang="en-US" dirty="0">
              <a:latin typeface="+mn-lt"/>
            </a:endParaRPr>
          </a:p>
          <a:p>
            <a:r>
              <a:rPr lang="en-US" dirty="0" err="1">
                <a:latin typeface="+mn-lt"/>
              </a:rPr>
              <a:t>Başkalarına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küçümseyici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şekilde</a:t>
            </a:r>
            <a:r>
              <a:rPr lang="en-US" dirty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davra</a:t>
            </a:r>
            <a:r>
              <a:rPr lang="tr-TR" dirty="0" err="1" smtClean="0">
                <a:latin typeface="+mn-lt"/>
              </a:rPr>
              <a:t>mak</a:t>
            </a:r>
            <a:endParaRPr lang="de-DE" dirty="0">
              <a:latin typeface="+mn-lt"/>
            </a:endParaRP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0A9C37A8-C9D9-48AB-9503-5B019AB06C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6" y="1895161"/>
            <a:ext cx="3422566" cy="362946"/>
          </a:xfrm>
        </p:spPr>
        <p:txBody>
          <a:bodyPr>
            <a:noAutofit/>
          </a:bodyPr>
          <a:lstStyle/>
          <a:p>
            <a:r>
              <a:rPr lang="tr-TR" dirty="0" smtClean="0"/>
              <a:t>Yapılacaklar ve Yapılmayacaklar</a:t>
            </a:r>
            <a:endParaRPr lang="tr-TR" dirty="0"/>
          </a:p>
        </p:txBody>
      </p:sp>
      <p:sp>
        <p:nvSpPr>
          <p:cNvPr id="60" name="Kommunikation auf Augenhöhe"/>
          <p:cNvSpPr txBox="1"/>
          <p:nvPr/>
        </p:nvSpPr>
        <p:spPr>
          <a:xfrm>
            <a:off x="719667" y="1147071"/>
            <a:ext cx="5672910" cy="4488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>
            <a:lvl1pPr>
              <a:lnSpc>
                <a:spcPct val="95000"/>
              </a:lnSpc>
              <a:defRPr sz="2400" b="1">
                <a:solidFill>
                  <a:schemeClr val="accent3"/>
                </a:solidFill>
                <a:latin typeface="Helvetica Neue LT 55 Roman"/>
                <a:ea typeface="Helvetica Neue LT 55 Roman"/>
                <a:cs typeface="Helvetica Neue LT 55 Roman"/>
                <a:sym typeface="Helvetica Neue LT 55 Roman"/>
              </a:defRPr>
            </a:lvl1pPr>
          </a:lstStyle>
          <a:p>
            <a:endParaRPr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9CBEB67A-61C6-1E44-B6FE-20430A5987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08150" y="4737887"/>
            <a:ext cx="1770457" cy="127225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D9540674-9D8B-6E48-8794-44C2F86F172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4583" y="3823205"/>
            <a:ext cx="1184313" cy="1458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53051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Wie kann die Projektführung besser kommunizieren"/>
          <p:cNvSpPr txBox="1">
            <a:spLocks noGrp="1"/>
          </p:cNvSpPr>
          <p:nvPr>
            <p:ph type="title"/>
          </p:nvPr>
        </p:nvSpPr>
        <p:spPr>
          <a:xfrm>
            <a:off x="719665" y="847854"/>
            <a:ext cx="10590592" cy="95536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dirty="0" err="1"/>
              <a:t>Proje</a:t>
            </a:r>
            <a:r>
              <a:rPr lang="en-US" dirty="0"/>
              <a:t> </a:t>
            </a:r>
            <a:r>
              <a:rPr lang="en-US" dirty="0" err="1"/>
              <a:t>yönetimi</a:t>
            </a:r>
            <a:r>
              <a:rPr lang="en-US" dirty="0"/>
              <a:t> </a:t>
            </a:r>
            <a:r>
              <a:rPr lang="en-US" dirty="0" err="1"/>
              <a:t>nasıl</a:t>
            </a:r>
            <a:r>
              <a:rPr lang="en-US" dirty="0"/>
              <a:t> </a:t>
            </a:r>
            <a:r>
              <a:rPr lang="en-US" dirty="0" err="1"/>
              <a:t>daha</a:t>
            </a:r>
            <a:r>
              <a:rPr lang="en-US" dirty="0"/>
              <a:t> </a:t>
            </a:r>
            <a:r>
              <a:rPr lang="en-US" dirty="0" err="1"/>
              <a:t>iyi</a:t>
            </a:r>
            <a:r>
              <a:rPr lang="en-US" dirty="0"/>
              <a:t> </a:t>
            </a:r>
            <a:r>
              <a:rPr lang="en-US" dirty="0" err="1"/>
              <a:t>iletişim</a:t>
            </a:r>
            <a:r>
              <a:rPr lang="en-US" dirty="0"/>
              <a:t> </a:t>
            </a:r>
            <a:r>
              <a:rPr lang="en-US" dirty="0" err="1"/>
              <a:t>kurabilir</a:t>
            </a:r>
            <a:r>
              <a:rPr lang="en-US" dirty="0"/>
              <a:t>?</a:t>
            </a:r>
            <a:endParaRPr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8C35B6C8-F1A4-4ACC-9818-B037D96D1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667" y="2718361"/>
            <a:ext cx="8248840" cy="3370711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1. Net, </a:t>
            </a:r>
            <a:r>
              <a:rPr lang="de-DE" b="1" dirty="0" err="1"/>
              <a:t>basit</a:t>
            </a:r>
            <a:r>
              <a:rPr lang="de-DE" b="1" dirty="0"/>
              <a:t> </a:t>
            </a:r>
            <a:r>
              <a:rPr lang="de-DE" b="1" dirty="0" err="1"/>
              <a:t>mesajlar</a:t>
            </a:r>
            <a:endParaRPr lang="de-DE" dirty="0"/>
          </a:p>
          <a:p>
            <a:r>
              <a:rPr lang="en-US" dirty="0" err="1"/>
              <a:t>İletişim</a:t>
            </a:r>
            <a:r>
              <a:rPr lang="en-US" dirty="0"/>
              <a:t> </a:t>
            </a:r>
            <a:r>
              <a:rPr lang="en-US" dirty="0" err="1"/>
              <a:t>tarzı</a:t>
            </a:r>
            <a:r>
              <a:rPr lang="en-US" dirty="0"/>
              <a:t>, </a:t>
            </a:r>
            <a:r>
              <a:rPr lang="en-US" dirty="0" err="1"/>
              <a:t>yani</a:t>
            </a:r>
            <a:r>
              <a:rPr lang="en-US" dirty="0"/>
              <a:t> </a:t>
            </a:r>
            <a:r>
              <a:rPr lang="en-US" dirty="0" err="1"/>
              <a:t>bilgi</a:t>
            </a:r>
            <a:r>
              <a:rPr lang="en-US" dirty="0"/>
              <a:t> </a:t>
            </a:r>
            <a:r>
              <a:rPr lang="en-US" dirty="0" err="1"/>
              <a:t>alışverişinin</a:t>
            </a:r>
            <a:r>
              <a:rPr lang="en-US" dirty="0"/>
              <a:t> </a:t>
            </a:r>
            <a:r>
              <a:rPr lang="en-US" dirty="0" err="1"/>
              <a:t>nasıl</a:t>
            </a:r>
            <a:r>
              <a:rPr lang="en-US" dirty="0"/>
              <a:t> </a:t>
            </a:r>
            <a:r>
              <a:rPr lang="en-US" dirty="0" err="1"/>
              <a:t>yapılacağı</a:t>
            </a:r>
            <a:r>
              <a:rPr lang="en-US" dirty="0"/>
              <a:t>, </a:t>
            </a:r>
            <a:r>
              <a:rPr lang="en-US" dirty="0" err="1"/>
              <a:t>ağdaki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proje</a:t>
            </a:r>
            <a:r>
              <a:rPr lang="en-US" dirty="0"/>
              <a:t> </a:t>
            </a:r>
            <a:r>
              <a:rPr lang="en-US" dirty="0" err="1"/>
              <a:t>liderliğindeki</a:t>
            </a:r>
            <a:r>
              <a:rPr lang="en-US" dirty="0"/>
              <a:t> </a:t>
            </a:r>
            <a:r>
              <a:rPr lang="en-US" dirty="0" err="1"/>
              <a:t>tüm</a:t>
            </a:r>
            <a:r>
              <a:rPr lang="en-US" dirty="0"/>
              <a:t> </a:t>
            </a:r>
            <a:r>
              <a:rPr lang="en-US" dirty="0" err="1"/>
              <a:t>kişilerle</a:t>
            </a:r>
            <a:r>
              <a:rPr lang="en-US" dirty="0"/>
              <a:t> </a:t>
            </a:r>
            <a:r>
              <a:rPr lang="en-US" dirty="0" err="1"/>
              <a:t>kararlaştırılmalıdır</a:t>
            </a:r>
            <a:r>
              <a:rPr lang="en-US" dirty="0"/>
              <a:t>.</a:t>
            </a:r>
          </a:p>
          <a:p>
            <a:r>
              <a:rPr lang="en-US" dirty="0" err="1"/>
              <a:t>Sosyal</a:t>
            </a:r>
            <a:r>
              <a:rPr lang="en-US" dirty="0"/>
              <a:t> </a:t>
            </a:r>
            <a:r>
              <a:rPr lang="en-US" dirty="0" err="1"/>
              <a:t>beceriler</a:t>
            </a:r>
            <a:r>
              <a:rPr lang="en-US" dirty="0"/>
              <a:t> </a:t>
            </a:r>
            <a:r>
              <a:rPr lang="en-US" dirty="0" err="1"/>
              <a:t>gibi</a:t>
            </a:r>
            <a:r>
              <a:rPr lang="en-US" dirty="0"/>
              <a:t> </a:t>
            </a:r>
            <a:r>
              <a:rPr lang="en-US" dirty="0" err="1"/>
              <a:t>sözde</a:t>
            </a:r>
            <a:r>
              <a:rPr lang="en-US" dirty="0"/>
              <a:t> </a:t>
            </a:r>
            <a:r>
              <a:rPr lang="en-US" dirty="0" err="1"/>
              <a:t>yumuşak</a:t>
            </a:r>
            <a:r>
              <a:rPr lang="en-US" dirty="0"/>
              <a:t> </a:t>
            </a:r>
            <a:r>
              <a:rPr lang="en-US" dirty="0" err="1"/>
              <a:t>beceriler</a:t>
            </a:r>
            <a:r>
              <a:rPr lang="en-US" dirty="0"/>
              <a:t> de </a:t>
            </a:r>
            <a:r>
              <a:rPr lang="en-US" dirty="0" err="1"/>
              <a:t>çok</a:t>
            </a:r>
            <a:r>
              <a:rPr lang="en-US" dirty="0"/>
              <a:t> </a:t>
            </a:r>
            <a:r>
              <a:rPr lang="en-US" dirty="0" err="1"/>
              <a:t>önemlidir</a:t>
            </a:r>
            <a:r>
              <a:rPr lang="en-US" dirty="0"/>
              <a:t>.</a:t>
            </a:r>
            <a:endParaRPr lang="en-US" b="1" dirty="0"/>
          </a:p>
          <a:p>
            <a:endParaRPr lang="en-US" b="1" dirty="0"/>
          </a:p>
          <a:p>
            <a:endParaRPr lang="tr-TR" b="1" dirty="0" smtClean="0"/>
          </a:p>
          <a:p>
            <a:endParaRPr lang="en-US" b="1" dirty="0"/>
          </a:p>
          <a:p>
            <a:pPr marL="0" indent="0">
              <a:buNone/>
            </a:pPr>
            <a:r>
              <a:rPr lang="en-US" b="1" dirty="0"/>
              <a:t>2. </a:t>
            </a:r>
            <a:r>
              <a:rPr lang="en-US" b="1" dirty="0" err="1"/>
              <a:t>Şeffaflık</a:t>
            </a:r>
            <a:r>
              <a:rPr lang="en-US" b="1" dirty="0"/>
              <a:t> </a:t>
            </a:r>
            <a:r>
              <a:rPr lang="en-US" b="1" dirty="0" err="1"/>
              <a:t>derecesini</a:t>
            </a:r>
            <a:r>
              <a:rPr lang="en-US" b="1" dirty="0"/>
              <a:t> tam </a:t>
            </a:r>
            <a:r>
              <a:rPr lang="en-US" b="1" dirty="0" err="1"/>
              <a:t>olarak</a:t>
            </a:r>
            <a:r>
              <a:rPr lang="en-US" b="1" dirty="0"/>
              <a:t> </a:t>
            </a:r>
            <a:r>
              <a:rPr lang="en-US" b="1" dirty="0" err="1" smtClean="0"/>
              <a:t>ayarlayın</a:t>
            </a:r>
            <a:endParaRPr lang="de-DE" dirty="0" smtClean="0"/>
          </a:p>
          <a:p>
            <a:r>
              <a:rPr lang="en-US" dirty="0" err="1"/>
              <a:t>Çok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bilgi</a:t>
            </a:r>
            <a:r>
              <a:rPr lang="en-US" dirty="0"/>
              <a:t> </a:t>
            </a:r>
            <a:r>
              <a:rPr lang="en-US" dirty="0" err="1"/>
              <a:t>güvensizliğe</a:t>
            </a:r>
            <a:r>
              <a:rPr lang="en-US" dirty="0"/>
              <a:t>, </a:t>
            </a:r>
            <a:r>
              <a:rPr lang="en-US" dirty="0" err="1"/>
              <a:t>çok</a:t>
            </a:r>
            <a:r>
              <a:rPr lang="en-US" dirty="0"/>
              <a:t> </a:t>
            </a:r>
            <a:r>
              <a:rPr lang="en-US" dirty="0" err="1"/>
              <a:t>fazla</a:t>
            </a:r>
            <a:r>
              <a:rPr lang="en-US" dirty="0"/>
              <a:t> </a:t>
            </a:r>
            <a:r>
              <a:rPr lang="en-US" dirty="0" err="1"/>
              <a:t>bilgi</a:t>
            </a:r>
            <a:r>
              <a:rPr lang="en-US" dirty="0"/>
              <a:t> </a:t>
            </a:r>
            <a:r>
              <a:rPr lang="en-US" dirty="0" err="1"/>
              <a:t>ise</a:t>
            </a:r>
            <a:r>
              <a:rPr lang="en-US" dirty="0"/>
              <a:t> </a:t>
            </a:r>
            <a:r>
              <a:rPr lang="en-US" dirty="0" err="1"/>
              <a:t>belirsizliğe</a:t>
            </a:r>
            <a:r>
              <a:rPr lang="en-US" dirty="0"/>
              <a:t> </a:t>
            </a:r>
            <a:r>
              <a:rPr lang="en-US" dirty="0" err="1"/>
              <a:t>yol</a:t>
            </a:r>
            <a:r>
              <a:rPr lang="en-US" dirty="0"/>
              <a:t> </a:t>
            </a:r>
            <a:r>
              <a:rPr lang="en-US" dirty="0" err="1"/>
              <a:t>açar</a:t>
            </a:r>
            <a:r>
              <a:rPr lang="en-US" dirty="0"/>
              <a:t>.</a:t>
            </a:r>
          </a:p>
          <a:p>
            <a:r>
              <a:rPr lang="en-US" dirty="0" err="1"/>
              <a:t>Hangi</a:t>
            </a:r>
            <a:r>
              <a:rPr lang="en-US" dirty="0"/>
              <a:t> </a:t>
            </a:r>
            <a:r>
              <a:rPr lang="en-US" dirty="0" err="1"/>
              <a:t>bilgilerin</a:t>
            </a:r>
            <a:r>
              <a:rPr lang="en-US" dirty="0"/>
              <a:t> </a:t>
            </a:r>
            <a:r>
              <a:rPr lang="en-US" dirty="0" err="1"/>
              <a:t>iletileceği</a:t>
            </a:r>
            <a:r>
              <a:rPr lang="en-US" dirty="0"/>
              <a:t> </a:t>
            </a:r>
            <a:r>
              <a:rPr lang="en-US" dirty="0" err="1"/>
              <a:t>dikkatlice</a:t>
            </a:r>
            <a:r>
              <a:rPr lang="en-US" dirty="0"/>
              <a:t> </a:t>
            </a:r>
            <a:r>
              <a:rPr lang="en-US" dirty="0" err="1"/>
              <a:t>düşünülmelidir</a:t>
            </a:r>
            <a:r>
              <a:rPr lang="en-US" dirty="0"/>
              <a:t>.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tr-TR" b="1" dirty="0" smtClean="0"/>
          </a:p>
          <a:p>
            <a:pPr marL="0" indent="0">
              <a:buNone/>
            </a:pPr>
            <a:endParaRPr lang="tr-TR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r>
              <a:rPr lang="de-DE" b="1" dirty="0"/>
              <a:t>3. </a:t>
            </a:r>
            <a:r>
              <a:rPr lang="de-DE" b="1" dirty="0" err="1"/>
              <a:t>İyimserlik</a:t>
            </a:r>
            <a:r>
              <a:rPr lang="de-DE" b="1" dirty="0"/>
              <a:t> </a:t>
            </a:r>
            <a:r>
              <a:rPr lang="de-DE" b="1" dirty="0" err="1"/>
              <a:t>yaymak</a:t>
            </a:r>
            <a:endParaRPr lang="en-US" dirty="0"/>
          </a:p>
          <a:p>
            <a:r>
              <a:rPr lang="en-US" dirty="0" err="1"/>
              <a:t>Sorunlara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eleştirilere</a:t>
            </a:r>
            <a:r>
              <a:rPr lang="en-US" dirty="0"/>
              <a:t> </a:t>
            </a:r>
            <a:r>
              <a:rPr lang="en-US" dirty="0" err="1"/>
              <a:t>ek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, </a:t>
            </a:r>
            <a:r>
              <a:rPr lang="en-US" dirty="0" err="1"/>
              <a:t>proje</a:t>
            </a:r>
            <a:r>
              <a:rPr lang="en-US" dirty="0"/>
              <a:t> </a:t>
            </a:r>
            <a:r>
              <a:rPr lang="en-US" dirty="0" err="1"/>
              <a:t>yöneticisi</a:t>
            </a:r>
            <a:r>
              <a:rPr lang="en-US" dirty="0"/>
              <a:t> her zaman </a:t>
            </a:r>
            <a:r>
              <a:rPr lang="en-US" dirty="0" err="1"/>
              <a:t>olumlu</a:t>
            </a:r>
            <a:r>
              <a:rPr lang="en-US" dirty="0"/>
              <a:t> </a:t>
            </a:r>
            <a:r>
              <a:rPr lang="en-US" dirty="0" err="1"/>
              <a:t>gelişmelere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iyimser</a:t>
            </a:r>
            <a:r>
              <a:rPr lang="en-US" dirty="0"/>
              <a:t> </a:t>
            </a:r>
            <a:r>
              <a:rPr lang="en-US" dirty="0" err="1"/>
              <a:t>beklentilere</a:t>
            </a:r>
            <a:r>
              <a:rPr lang="en-US" dirty="0"/>
              <a:t> </a:t>
            </a:r>
            <a:r>
              <a:rPr lang="en-US" dirty="0" err="1"/>
              <a:t>işaret</a:t>
            </a:r>
            <a:r>
              <a:rPr lang="en-US" dirty="0"/>
              <a:t> </a:t>
            </a:r>
            <a:r>
              <a:rPr lang="en-US" dirty="0" err="1"/>
              <a:t>etmelidir</a:t>
            </a:r>
            <a:r>
              <a:rPr lang="en-US" dirty="0"/>
              <a:t>.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9742A96F-4DAB-41B6-AC6A-58FDC450EC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3 </a:t>
            </a:r>
            <a:r>
              <a:rPr lang="de-DE" dirty="0" err="1"/>
              <a:t>temel</a:t>
            </a:r>
            <a:r>
              <a:rPr lang="de-DE" dirty="0"/>
              <a:t> </a:t>
            </a:r>
            <a:r>
              <a:rPr lang="de-DE" dirty="0" err="1"/>
              <a:t>ilke</a:t>
            </a:r>
            <a:endParaRPr lang="de-DE" dirty="0"/>
          </a:p>
        </p:txBody>
      </p:sp>
      <p:pic>
        <p:nvPicPr>
          <p:cNvPr id="7" name="Grafik 6" descr="Ein Bild, das Vektorgrafiken enthält.&#10;&#10;Automatisch generierte Beschreibung">
            <a:extLst>
              <a:ext uri="{FF2B5EF4-FFF2-40B4-BE49-F238E27FC236}">
                <a16:creationId xmlns:a16="http://schemas.microsoft.com/office/drawing/2014/main" xmlns="" id="{ECE4E0B8-8FA8-445F-A15C-BF7A59DC68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564" y="3522683"/>
            <a:ext cx="3592436" cy="3615785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olgende Tools können euch unterstützen: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/>
              <a:t>Aşağıdaki</a:t>
            </a:r>
            <a:r>
              <a:rPr lang="en-US" dirty="0"/>
              <a:t> </a:t>
            </a:r>
            <a:r>
              <a:rPr lang="en-US" dirty="0" err="1"/>
              <a:t>araçlar</a:t>
            </a:r>
            <a:r>
              <a:rPr lang="en-US" dirty="0"/>
              <a:t> size </a:t>
            </a:r>
            <a:r>
              <a:rPr lang="en-US" dirty="0" err="1"/>
              <a:t>destek</a:t>
            </a:r>
            <a:r>
              <a:rPr lang="en-US" dirty="0"/>
              <a:t> </a:t>
            </a:r>
            <a:r>
              <a:rPr lang="en-US" dirty="0" err="1"/>
              <a:t>olabilir</a:t>
            </a:r>
            <a:r>
              <a:rPr lang="en-US" dirty="0"/>
              <a:t>:</a:t>
            </a:r>
            <a:endParaRPr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xmlns="" id="{9C2A5044-94FF-4890-A4E9-2D366462A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665" y="2718000"/>
            <a:ext cx="11472335" cy="3698040"/>
          </a:xfrm>
        </p:spPr>
        <p:txBody>
          <a:bodyPr numCol="4"/>
          <a:lstStyle/>
          <a:p>
            <a:r>
              <a:rPr lang="de-DE" b="1" dirty="0" err="1"/>
              <a:t>Slack</a:t>
            </a:r>
            <a:r>
              <a:rPr lang="de-DE" dirty="0"/>
              <a:t> </a:t>
            </a:r>
            <a:br>
              <a:rPr lang="de-DE" dirty="0"/>
            </a:br>
            <a:r>
              <a:rPr lang="en-US" dirty="0"/>
              <a:t>Slack, </a:t>
            </a:r>
            <a:r>
              <a:rPr lang="en-US" dirty="0" err="1"/>
              <a:t>iletişim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paylaşım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sezgisel</a:t>
            </a:r>
            <a:r>
              <a:rPr lang="en-US" dirty="0"/>
              <a:t>, </a:t>
            </a:r>
            <a:r>
              <a:rPr lang="en-US" dirty="0" err="1"/>
              <a:t>yenilikçi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akıllı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işbirliği</a:t>
            </a:r>
            <a:r>
              <a:rPr lang="en-US" dirty="0"/>
              <a:t> </a:t>
            </a:r>
            <a:r>
              <a:rPr lang="en-US" dirty="0" err="1"/>
              <a:t>platformudur</a:t>
            </a:r>
            <a:r>
              <a:rPr lang="en-US" dirty="0" smtClean="0"/>
              <a:t>.</a:t>
            </a:r>
            <a:endParaRPr lang="tr-TR" dirty="0" smtClean="0"/>
          </a:p>
          <a:p>
            <a:endParaRPr lang="de-DE" dirty="0"/>
          </a:p>
          <a:p>
            <a:r>
              <a:rPr lang="de-DE" b="1" dirty="0" err="1"/>
              <a:t>Kahoot</a:t>
            </a:r>
            <a:r>
              <a:rPr lang="de-DE" b="1" dirty="0"/>
              <a:t>! </a:t>
            </a:r>
            <a:r>
              <a:rPr lang="de-DE" dirty="0"/>
              <a:t/>
            </a:r>
            <a:br>
              <a:rPr lang="de-DE" dirty="0"/>
            </a:br>
            <a:r>
              <a:rPr lang="en-US" dirty="0" err="1"/>
              <a:t>Kahoot</a:t>
            </a:r>
            <a:r>
              <a:rPr lang="en-US" dirty="0"/>
              <a:t>! </a:t>
            </a:r>
            <a:r>
              <a:rPr lang="en-US" dirty="0" err="1"/>
              <a:t>katılımcı</a:t>
            </a:r>
            <a:r>
              <a:rPr lang="en-US" dirty="0"/>
              <a:t> </a:t>
            </a:r>
            <a:r>
              <a:rPr lang="en-US" dirty="0" err="1"/>
              <a:t>katılımını</a:t>
            </a:r>
            <a:r>
              <a:rPr lang="en-US" dirty="0"/>
              <a:t> </a:t>
            </a:r>
            <a:r>
              <a:rPr lang="en-US" dirty="0" err="1"/>
              <a:t>teşvik</a:t>
            </a:r>
            <a:r>
              <a:rPr lang="en-US" dirty="0"/>
              <a:t> </a:t>
            </a:r>
            <a:r>
              <a:rPr lang="en-US" dirty="0" err="1"/>
              <a:t>ederken</a:t>
            </a:r>
            <a:r>
              <a:rPr lang="en-US" dirty="0"/>
              <a:t> </a:t>
            </a:r>
            <a:r>
              <a:rPr lang="en-US" dirty="0" err="1"/>
              <a:t>yeni</a:t>
            </a:r>
            <a:r>
              <a:rPr lang="en-US" dirty="0"/>
              <a:t> </a:t>
            </a:r>
            <a:r>
              <a:rPr lang="en-US" dirty="0" err="1"/>
              <a:t>konuların</a:t>
            </a:r>
            <a:r>
              <a:rPr lang="en-US" dirty="0"/>
              <a:t> </a:t>
            </a:r>
            <a:r>
              <a:rPr lang="en-US" dirty="0" err="1"/>
              <a:t>etkileşimli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 </a:t>
            </a:r>
            <a:r>
              <a:rPr lang="en-US" dirty="0" err="1"/>
              <a:t>öğrenilmesini</a:t>
            </a:r>
            <a:r>
              <a:rPr lang="en-US" dirty="0"/>
              <a:t> </a:t>
            </a:r>
            <a:r>
              <a:rPr lang="en-US" dirty="0" err="1"/>
              <a:t>sağlayan</a:t>
            </a:r>
            <a:r>
              <a:rPr lang="en-US" dirty="0"/>
              <a:t> </a:t>
            </a:r>
            <a:r>
              <a:rPr lang="en-US" dirty="0" err="1"/>
              <a:t>ücretsiz</a:t>
            </a:r>
            <a:r>
              <a:rPr lang="en-US" dirty="0"/>
              <a:t>, </a:t>
            </a:r>
            <a:r>
              <a:rPr lang="en-US" dirty="0" err="1"/>
              <a:t>oyun</a:t>
            </a:r>
            <a:r>
              <a:rPr lang="en-US" dirty="0"/>
              <a:t> </a:t>
            </a:r>
            <a:r>
              <a:rPr lang="en-US" dirty="0" err="1"/>
              <a:t>tabanlı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öğrenme</a:t>
            </a:r>
            <a:r>
              <a:rPr lang="en-US" dirty="0"/>
              <a:t> </a:t>
            </a:r>
            <a:r>
              <a:rPr lang="en-US" dirty="0" err="1"/>
              <a:t>platformudur</a:t>
            </a:r>
            <a:r>
              <a:rPr lang="en-US" dirty="0" smtClean="0"/>
              <a:t>.</a:t>
            </a:r>
            <a:endParaRPr lang="tr-TR" dirty="0" smtClean="0"/>
          </a:p>
          <a:p>
            <a:endParaRPr lang="en-US" b="1" dirty="0"/>
          </a:p>
          <a:p>
            <a:r>
              <a:rPr lang="de-DE" b="1" dirty="0"/>
              <a:t>Dropbox</a:t>
            </a:r>
            <a:r>
              <a:rPr lang="de-DE" dirty="0"/>
              <a:t> </a:t>
            </a:r>
            <a:br>
              <a:rPr lang="de-DE" dirty="0"/>
            </a:br>
            <a:r>
              <a:rPr lang="en-US" dirty="0"/>
              <a:t>Dropbox, </a:t>
            </a:r>
            <a:r>
              <a:rPr lang="en-US" dirty="0" err="1"/>
              <a:t>basit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bulut</a:t>
            </a:r>
            <a:r>
              <a:rPr lang="en-US" dirty="0"/>
              <a:t> </a:t>
            </a:r>
            <a:r>
              <a:rPr lang="en-US" dirty="0" err="1"/>
              <a:t>depolama</a:t>
            </a:r>
            <a:r>
              <a:rPr lang="en-US" dirty="0"/>
              <a:t> </a:t>
            </a:r>
            <a:r>
              <a:rPr lang="en-US" dirty="0" err="1"/>
              <a:t>çözümüdür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kullanım</a:t>
            </a:r>
            <a:r>
              <a:rPr lang="en-US" dirty="0"/>
              <a:t> </a:t>
            </a:r>
            <a:r>
              <a:rPr lang="en-US" dirty="0" err="1"/>
              <a:t>kolaylığı</a:t>
            </a:r>
            <a:r>
              <a:rPr lang="en-US" dirty="0"/>
              <a:t> </a:t>
            </a:r>
            <a:r>
              <a:rPr lang="en-US" dirty="0" err="1"/>
              <a:t>ile</a:t>
            </a:r>
            <a:r>
              <a:rPr lang="en-US" dirty="0"/>
              <a:t> </a:t>
            </a:r>
            <a:r>
              <a:rPr lang="en-US" dirty="0" err="1"/>
              <a:t>bilinir</a:t>
            </a:r>
            <a:r>
              <a:rPr lang="en-US" dirty="0"/>
              <a:t>. Dropbox, </a:t>
            </a:r>
            <a:r>
              <a:rPr lang="en-US" dirty="0" err="1"/>
              <a:t>büyük</a:t>
            </a:r>
            <a:r>
              <a:rPr lang="en-US" dirty="0"/>
              <a:t> </a:t>
            </a:r>
            <a:r>
              <a:rPr lang="en-US" dirty="0" err="1"/>
              <a:t>dosyaları</a:t>
            </a:r>
            <a:r>
              <a:rPr lang="en-US" dirty="0"/>
              <a:t>, e-</a:t>
            </a:r>
            <a:r>
              <a:rPr lang="en-US" dirty="0" err="1"/>
              <a:t>posta</a:t>
            </a:r>
            <a:r>
              <a:rPr lang="en-US" dirty="0"/>
              <a:t> </a:t>
            </a:r>
            <a:r>
              <a:rPr lang="en-US" dirty="0" err="1"/>
              <a:t>ile</a:t>
            </a:r>
            <a:r>
              <a:rPr lang="en-US" dirty="0"/>
              <a:t> </a:t>
            </a:r>
            <a:r>
              <a:rPr lang="en-US" dirty="0" err="1"/>
              <a:t>gönderilemeyecek</a:t>
            </a:r>
            <a:r>
              <a:rPr lang="en-US" dirty="0"/>
              <a:t> </a:t>
            </a:r>
            <a:r>
              <a:rPr lang="en-US" dirty="0" err="1"/>
              <a:t>kadar</a:t>
            </a:r>
            <a:r>
              <a:rPr lang="en-US" dirty="0"/>
              <a:t> </a:t>
            </a:r>
            <a:r>
              <a:rPr lang="en-US" dirty="0" err="1"/>
              <a:t>hassas</a:t>
            </a:r>
            <a:r>
              <a:rPr lang="en-US" dirty="0"/>
              <a:t> </a:t>
            </a:r>
            <a:r>
              <a:rPr lang="en-US" dirty="0" err="1"/>
              <a:t>dosyaları</a:t>
            </a:r>
            <a:r>
              <a:rPr lang="en-US" dirty="0"/>
              <a:t> </a:t>
            </a:r>
            <a:r>
              <a:rPr lang="en-US" dirty="0" err="1"/>
              <a:t>paylaşmanıza</a:t>
            </a:r>
            <a:r>
              <a:rPr lang="en-US" dirty="0"/>
              <a:t> </a:t>
            </a:r>
            <a:r>
              <a:rPr lang="en-US" dirty="0" err="1"/>
              <a:t>olanak</a:t>
            </a:r>
            <a:r>
              <a:rPr lang="en-US" dirty="0"/>
              <a:t> </a:t>
            </a:r>
            <a:r>
              <a:rPr lang="en-US" dirty="0" err="1"/>
              <a:t>tanır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çeşitli</a:t>
            </a:r>
            <a:r>
              <a:rPr lang="en-US" dirty="0"/>
              <a:t> </a:t>
            </a:r>
            <a:r>
              <a:rPr lang="en-US" dirty="0" err="1"/>
              <a:t>dosyaları</a:t>
            </a:r>
            <a:r>
              <a:rPr lang="en-US" dirty="0"/>
              <a:t> </a:t>
            </a:r>
            <a:r>
              <a:rPr lang="en-US" dirty="0" err="1"/>
              <a:t>tek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ortak</a:t>
            </a:r>
            <a:r>
              <a:rPr lang="en-US" dirty="0"/>
              <a:t> </a:t>
            </a:r>
            <a:r>
              <a:rPr lang="en-US" dirty="0" err="1"/>
              <a:t>yerde</a:t>
            </a:r>
            <a:r>
              <a:rPr lang="en-US" dirty="0"/>
              <a:t> </a:t>
            </a:r>
            <a:r>
              <a:rPr lang="en-US" dirty="0" err="1"/>
              <a:t>depolamanıza</a:t>
            </a:r>
            <a:r>
              <a:rPr lang="en-US" dirty="0"/>
              <a:t> </a:t>
            </a:r>
            <a:r>
              <a:rPr lang="en-US" dirty="0" err="1"/>
              <a:t>yardımcı</a:t>
            </a:r>
            <a:r>
              <a:rPr lang="en-US" dirty="0"/>
              <a:t> </a:t>
            </a:r>
            <a:r>
              <a:rPr lang="en-US" dirty="0" err="1"/>
              <a:t>olur</a:t>
            </a:r>
            <a:r>
              <a:rPr lang="en-US" dirty="0"/>
              <a:t>.</a:t>
            </a:r>
          </a:p>
          <a:p>
            <a:endParaRPr lang="de-DE" b="1" dirty="0"/>
          </a:p>
          <a:p>
            <a:endParaRPr lang="de-DE" b="1" dirty="0"/>
          </a:p>
          <a:p>
            <a:r>
              <a:rPr lang="de-DE" b="1" dirty="0" smtClean="0"/>
              <a:t>Zoom</a:t>
            </a:r>
            <a:r>
              <a:rPr lang="de-DE" dirty="0" smtClean="0"/>
              <a:t> </a:t>
            </a:r>
            <a:r>
              <a:rPr lang="de-DE" dirty="0"/>
              <a:t/>
            </a:r>
            <a:br>
              <a:rPr lang="de-DE" dirty="0"/>
            </a:br>
            <a:r>
              <a:rPr lang="en-US" dirty="0"/>
              <a:t>Zoom, </a:t>
            </a:r>
            <a:r>
              <a:rPr lang="en-US" dirty="0" err="1"/>
              <a:t>mobil</a:t>
            </a:r>
            <a:r>
              <a:rPr lang="en-US" dirty="0"/>
              <a:t> </a:t>
            </a:r>
            <a:r>
              <a:rPr lang="en-US" dirty="0" err="1"/>
              <a:t>cihazlar</a:t>
            </a:r>
            <a:r>
              <a:rPr lang="en-US" dirty="0"/>
              <a:t>, </a:t>
            </a:r>
            <a:r>
              <a:rPr lang="en-US" dirty="0" err="1"/>
              <a:t>masaüstü</a:t>
            </a:r>
            <a:r>
              <a:rPr lang="en-US" dirty="0"/>
              <a:t> </a:t>
            </a:r>
            <a:r>
              <a:rPr lang="en-US" dirty="0" err="1"/>
              <a:t>bilgisayarlar</a:t>
            </a:r>
            <a:r>
              <a:rPr lang="en-US" dirty="0"/>
              <a:t>, </a:t>
            </a:r>
            <a:r>
              <a:rPr lang="en-US" dirty="0" err="1"/>
              <a:t>telefonlar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oda</a:t>
            </a:r>
            <a:r>
              <a:rPr lang="en-US" dirty="0"/>
              <a:t> </a:t>
            </a:r>
            <a:r>
              <a:rPr lang="en-US" dirty="0" err="1"/>
              <a:t>sistemleri</a:t>
            </a:r>
            <a:r>
              <a:rPr lang="en-US" dirty="0"/>
              <a:t> </a:t>
            </a:r>
            <a:r>
              <a:rPr lang="en-US" dirty="0" err="1"/>
              <a:t>arasında</a:t>
            </a:r>
            <a:r>
              <a:rPr lang="en-US" dirty="0"/>
              <a:t> video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sesli</a:t>
            </a:r>
            <a:r>
              <a:rPr lang="en-US" dirty="0"/>
              <a:t> </a:t>
            </a:r>
            <a:r>
              <a:rPr lang="en-US" dirty="0" err="1"/>
              <a:t>konferans</a:t>
            </a:r>
            <a:r>
              <a:rPr lang="en-US" dirty="0"/>
              <a:t>, </a:t>
            </a:r>
            <a:r>
              <a:rPr lang="en-US" dirty="0" err="1"/>
              <a:t>işbirliği</a:t>
            </a:r>
            <a:r>
              <a:rPr lang="en-US" dirty="0"/>
              <a:t>, </a:t>
            </a:r>
            <a:r>
              <a:rPr lang="en-US" dirty="0" err="1"/>
              <a:t>sohbet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web </a:t>
            </a:r>
            <a:r>
              <a:rPr lang="en-US" dirty="0" err="1"/>
              <a:t>seminerleri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basit</a:t>
            </a:r>
            <a:r>
              <a:rPr lang="en-US" dirty="0"/>
              <a:t>, </a:t>
            </a:r>
            <a:r>
              <a:rPr lang="en-US" dirty="0" err="1"/>
              <a:t>güvenilir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bulut</a:t>
            </a:r>
            <a:r>
              <a:rPr lang="en-US" dirty="0"/>
              <a:t> </a:t>
            </a:r>
            <a:r>
              <a:rPr lang="en-US" dirty="0" err="1"/>
              <a:t>platformuyla</a:t>
            </a:r>
            <a:r>
              <a:rPr lang="en-US" dirty="0"/>
              <a:t> modern </a:t>
            </a:r>
            <a:r>
              <a:rPr lang="en-US" dirty="0" err="1"/>
              <a:t>ağ</a:t>
            </a:r>
            <a:r>
              <a:rPr lang="en-US" dirty="0"/>
              <a:t> video </a:t>
            </a:r>
            <a:r>
              <a:rPr lang="en-US" dirty="0" err="1"/>
              <a:t>iletişimi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pazar</a:t>
            </a:r>
            <a:r>
              <a:rPr lang="en-US" dirty="0"/>
              <a:t> </a:t>
            </a:r>
            <a:r>
              <a:rPr lang="en-US" dirty="0" err="1"/>
              <a:t>lideri</a:t>
            </a:r>
            <a:r>
              <a:rPr lang="en-US" dirty="0"/>
              <a:t> </a:t>
            </a:r>
            <a:r>
              <a:rPr lang="en-US" dirty="0" err="1"/>
              <a:t>platformdur</a:t>
            </a:r>
            <a:r>
              <a:rPr lang="en-US" dirty="0" smtClean="0"/>
              <a:t>.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xmlns="" id="{8F79649B-F083-45D1-B049-E267A956A2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5" y="1904611"/>
            <a:ext cx="2494590" cy="353493"/>
          </a:xfrm>
        </p:spPr>
        <p:txBody>
          <a:bodyPr>
            <a:normAutofit lnSpcReduction="10000"/>
          </a:bodyPr>
          <a:lstStyle/>
          <a:p>
            <a:r>
              <a:rPr lang="tr-TR" dirty="0" smtClean="0"/>
              <a:t>Bazı iletişim araçları 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3D4360C9-1A4C-4F10-BFC3-4011B83DCB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227091">
            <a:off x="9346892" y="1203996"/>
            <a:ext cx="1502925" cy="175472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xmlns="" id="{BF092858-FB39-48DE-BA42-606EE376C8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45889" y="3080092"/>
            <a:ext cx="1006830" cy="80546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Folgende Tools können euch unterstützen: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tr-TR" dirty="0" smtClean="0"/>
              <a:t>Aşağıdaki</a:t>
            </a:r>
            <a:r>
              <a:rPr lang="en-GB" dirty="0" smtClean="0"/>
              <a:t> </a:t>
            </a:r>
            <a:r>
              <a:rPr lang="tr-TR" dirty="0" smtClean="0"/>
              <a:t>araçlar</a:t>
            </a:r>
            <a:r>
              <a:rPr lang="en-GB" dirty="0" smtClean="0"/>
              <a:t> size </a:t>
            </a:r>
            <a:r>
              <a:rPr lang="tr-TR" dirty="0" smtClean="0"/>
              <a:t>destek</a:t>
            </a:r>
            <a:r>
              <a:rPr lang="en-GB" dirty="0" smtClean="0"/>
              <a:t> </a:t>
            </a:r>
            <a:r>
              <a:rPr lang="tr-TR" dirty="0" smtClean="0"/>
              <a:t>olabilir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6E001AE6-E80D-4435-BF0E-B66A2992F8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668" y="2718362"/>
            <a:ext cx="9137772" cy="3479238"/>
          </a:xfrm>
        </p:spPr>
        <p:txBody>
          <a:bodyPr/>
          <a:lstStyle/>
          <a:p>
            <a:pPr marL="220578" indent="-220578">
              <a:lnSpc>
                <a:spcPct val="120000"/>
              </a:lnSpc>
              <a:buSzPct val="100000"/>
              <a:buChar char="•"/>
              <a:defRPr sz="1800" b="1"/>
            </a:pPr>
            <a:r>
              <a:rPr lang="de-DE" sz="1400" dirty="0"/>
              <a:t>Jour Fixe</a:t>
            </a:r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dirty="0"/>
              <a:t>Jour Fixe, </a:t>
            </a:r>
            <a:r>
              <a:rPr lang="en-US" dirty="0" err="1"/>
              <a:t>canlı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alışverişi</a:t>
            </a:r>
            <a:r>
              <a:rPr lang="en-US" dirty="0"/>
              <a:t> </a:t>
            </a:r>
            <a:r>
              <a:rPr lang="en-US" dirty="0" err="1"/>
              <a:t>teşvik</a:t>
            </a:r>
            <a:r>
              <a:rPr lang="en-US" dirty="0"/>
              <a:t> </a:t>
            </a:r>
            <a:r>
              <a:rPr lang="en-US" dirty="0" err="1"/>
              <a:t>eden</a:t>
            </a:r>
            <a:r>
              <a:rPr lang="en-US" dirty="0"/>
              <a:t> </a:t>
            </a:r>
            <a:r>
              <a:rPr lang="en-US" dirty="0" err="1"/>
              <a:t>proje</a:t>
            </a:r>
            <a:r>
              <a:rPr lang="en-US" dirty="0"/>
              <a:t> </a:t>
            </a:r>
            <a:r>
              <a:rPr lang="en-US" dirty="0" err="1"/>
              <a:t>yönetim</a:t>
            </a:r>
            <a:r>
              <a:rPr lang="en-US" dirty="0"/>
              <a:t> </a:t>
            </a:r>
            <a:r>
              <a:rPr lang="en-US" dirty="0" err="1"/>
              <a:t>ekibinin</a:t>
            </a:r>
            <a:r>
              <a:rPr lang="en-US" dirty="0"/>
              <a:t> </a:t>
            </a:r>
            <a:r>
              <a:rPr lang="en-US" dirty="0" err="1"/>
              <a:t>veya</a:t>
            </a:r>
            <a:r>
              <a:rPr lang="en-US" dirty="0"/>
              <a:t> </a:t>
            </a:r>
            <a:r>
              <a:rPr lang="en-US" dirty="0" err="1"/>
              <a:t>ağının</a:t>
            </a:r>
            <a:r>
              <a:rPr lang="en-US" dirty="0"/>
              <a:t> </a:t>
            </a:r>
            <a:r>
              <a:rPr lang="en-US" dirty="0" err="1"/>
              <a:t>düzenli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toplantısıdır</a:t>
            </a:r>
            <a:r>
              <a:rPr lang="en-US" dirty="0" smtClean="0"/>
              <a:t>.</a:t>
            </a:r>
            <a:endParaRPr lang="tr-TR" dirty="0" smtClean="0"/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endParaRPr lang="de-DE" sz="1400" dirty="0"/>
          </a:p>
          <a:p>
            <a:pPr marL="220578" indent="-220578">
              <a:lnSpc>
                <a:spcPct val="120000"/>
              </a:lnSpc>
              <a:buSzPct val="100000"/>
              <a:buChar char="•"/>
              <a:defRPr sz="1800" b="1"/>
            </a:pPr>
            <a:r>
              <a:rPr lang="de-DE" sz="1400" dirty="0"/>
              <a:t>Skype</a:t>
            </a:r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dirty="0"/>
              <a:t>Skype, </a:t>
            </a:r>
            <a:r>
              <a:rPr lang="en-US" dirty="0" err="1"/>
              <a:t>çevrimiçi</a:t>
            </a:r>
            <a:r>
              <a:rPr lang="en-US" dirty="0"/>
              <a:t> </a:t>
            </a:r>
            <a:r>
              <a:rPr lang="en-US" dirty="0" err="1"/>
              <a:t>arama</a:t>
            </a:r>
            <a:r>
              <a:rPr lang="en-US" dirty="0"/>
              <a:t>, </a:t>
            </a:r>
            <a:r>
              <a:rPr lang="en-US" dirty="0" err="1"/>
              <a:t>mesajlaşma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cep </a:t>
            </a:r>
            <a:r>
              <a:rPr lang="en-US" dirty="0" err="1"/>
              <a:t>telefonlarına</a:t>
            </a:r>
            <a:r>
              <a:rPr lang="en-US" dirty="0"/>
              <a:t> </a:t>
            </a:r>
            <a:r>
              <a:rPr lang="en-US" dirty="0" err="1"/>
              <a:t>veya</a:t>
            </a:r>
            <a:r>
              <a:rPr lang="en-US" dirty="0"/>
              <a:t> </a:t>
            </a:r>
            <a:r>
              <a:rPr lang="en-US" dirty="0" err="1"/>
              <a:t>sabit</a:t>
            </a:r>
            <a:r>
              <a:rPr lang="en-US" dirty="0"/>
              <a:t> </a:t>
            </a:r>
            <a:r>
              <a:rPr lang="en-US" dirty="0" err="1"/>
              <a:t>hatlı</a:t>
            </a:r>
            <a:r>
              <a:rPr lang="en-US" dirty="0"/>
              <a:t> </a:t>
            </a:r>
            <a:r>
              <a:rPr lang="en-US" dirty="0" err="1"/>
              <a:t>telefonlara</a:t>
            </a:r>
            <a:r>
              <a:rPr lang="en-US" dirty="0"/>
              <a:t> </a:t>
            </a:r>
            <a:r>
              <a:rPr lang="en-US" dirty="0" err="1"/>
              <a:t>düşük</a:t>
            </a:r>
            <a:r>
              <a:rPr lang="en-US" dirty="0"/>
              <a:t> </a:t>
            </a:r>
            <a:r>
              <a:rPr lang="en-US" dirty="0" err="1"/>
              <a:t>maliyetli</a:t>
            </a:r>
            <a:r>
              <a:rPr lang="en-US" dirty="0"/>
              <a:t> </a:t>
            </a:r>
            <a:r>
              <a:rPr lang="en-US" dirty="0" err="1"/>
              <a:t>uluslararası</a:t>
            </a:r>
            <a:r>
              <a:rPr lang="en-US" dirty="0"/>
              <a:t> </a:t>
            </a:r>
            <a:r>
              <a:rPr lang="en-US" dirty="0" err="1"/>
              <a:t>aramalar</a:t>
            </a:r>
            <a:r>
              <a:rPr lang="en-US" dirty="0"/>
              <a:t> </a:t>
            </a:r>
            <a:r>
              <a:rPr lang="en-US" dirty="0" err="1"/>
              <a:t>sağlayan</a:t>
            </a:r>
            <a:r>
              <a:rPr lang="en-US" dirty="0"/>
              <a:t> </a:t>
            </a:r>
            <a:r>
              <a:rPr lang="en-US" dirty="0" err="1"/>
              <a:t>ücretsiz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çevrimiçi</a:t>
            </a:r>
            <a:r>
              <a:rPr lang="en-US" dirty="0"/>
              <a:t> </a:t>
            </a:r>
            <a:r>
              <a:rPr lang="en-US" dirty="0" err="1"/>
              <a:t>araçtır</a:t>
            </a:r>
            <a:r>
              <a:rPr lang="en-US" dirty="0"/>
              <a:t>.</a:t>
            </a:r>
          </a:p>
          <a:p>
            <a:pPr marL="220578" indent="-220578">
              <a:lnSpc>
                <a:spcPct val="120000"/>
              </a:lnSpc>
              <a:buSzPct val="100000"/>
              <a:buChar char="•"/>
              <a:defRPr sz="1800" b="1"/>
            </a:pPr>
            <a:r>
              <a:rPr lang="de-DE" sz="1400" dirty="0" smtClean="0"/>
              <a:t>Critical </a:t>
            </a:r>
            <a:r>
              <a:rPr lang="de-DE" sz="1400" dirty="0" err="1"/>
              <a:t>Incidents</a:t>
            </a:r>
            <a:endParaRPr lang="de-DE" sz="1400" dirty="0"/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dirty="0" err="1"/>
              <a:t>Kritik</a:t>
            </a:r>
            <a:r>
              <a:rPr lang="en-US" dirty="0"/>
              <a:t> </a:t>
            </a:r>
            <a:r>
              <a:rPr lang="en-US" dirty="0" err="1"/>
              <a:t>Olaylar</a:t>
            </a:r>
            <a:r>
              <a:rPr lang="en-US" dirty="0"/>
              <a:t>, </a:t>
            </a:r>
            <a:r>
              <a:rPr lang="en-US" dirty="0" err="1"/>
              <a:t>kültürlerarası</a:t>
            </a:r>
            <a:r>
              <a:rPr lang="en-US" dirty="0"/>
              <a:t> </a:t>
            </a:r>
            <a:r>
              <a:rPr lang="en-US" dirty="0" err="1"/>
              <a:t>iletişimi</a:t>
            </a:r>
            <a:r>
              <a:rPr lang="en-US" dirty="0"/>
              <a:t> </a:t>
            </a:r>
            <a:r>
              <a:rPr lang="en-US" dirty="0" err="1"/>
              <a:t>analiz</a:t>
            </a:r>
            <a:r>
              <a:rPr lang="en-US" dirty="0"/>
              <a:t> </a:t>
            </a:r>
            <a:r>
              <a:rPr lang="en-US" dirty="0" err="1"/>
              <a:t>etmek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yöntemdir</a:t>
            </a:r>
            <a:r>
              <a:rPr lang="en-US" dirty="0"/>
              <a:t>. </a:t>
            </a:r>
            <a:r>
              <a:rPr lang="en-US" dirty="0" err="1"/>
              <a:t>Etkileşimde</a:t>
            </a:r>
            <a:r>
              <a:rPr lang="en-US" dirty="0"/>
              <a:t> </a:t>
            </a:r>
            <a:r>
              <a:rPr lang="en-US" dirty="0" err="1"/>
              <a:t>bulunan</a:t>
            </a:r>
            <a:r>
              <a:rPr lang="en-US" dirty="0"/>
              <a:t> </a:t>
            </a:r>
            <a:r>
              <a:rPr lang="en-US" dirty="0" err="1"/>
              <a:t>tarafların</a:t>
            </a:r>
            <a:r>
              <a:rPr lang="en-US" dirty="0"/>
              <a:t> </a:t>
            </a:r>
            <a:r>
              <a:rPr lang="en-US" dirty="0" err="1"/>
              <a:t>kültürel</a:t>
            </a:r>
            <a:r>
              <a:rPr lang="en-US" dirty="0"/>
              <a:t> </a:t>
            </a:r>
            <a:r>
              <a:rPr lang="en-US" dirty="0" err="1"/>
              <a:t>farklılıkları</a:t>
            </a:r>
            <a:r>
              <a:rPr lang="en-US" dirty="0"/>
              <a:t> </a:t>
            </a:r>
            <a:r>
              <a:rPr lang="en-US" dirty="0" err="1"/>
              <a:t>nedeniyle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yanlış</a:t>
            </a:r>
            <a:r>
              <a:rPr lang="en-US" dirty="0"/>
              <a:t> </a:t>
            </a:r>
            <a:r>
              <a:rPr lang="en-US" dirty="0" err="1"/>
              <a:t>anlama</a:t>
            </a:r>
            <a:r>
              <a:rPr lang="en-US" dirty="0"/>
              <a:t>, </a:t>
            </a:r>
            <a:r>
              <a:rPr lang="en-US" dirty="0" err="1"/>
              <a:t>sorun</a:t>
            </a:r>
            <a:r>
              <a:rPr lang="en-US" dirty="0"/>
              <a:t> </a:t>
            </a:r>
            <a:r>
              <a:rPr lang="en-US" dirty="0" err="1"/>
              <a:t>veya</a:t>
            </a:r>
            <a:r>
              <a:rPr lang="en-US" dirty="0"/>
              <a:t> </a:t>
            </a:r>
            <a:r>
              <a:rPr lang="en-US" dirty="0" err="1"/>
              <a:t>çatışmanın</a:t>
            </a:r>
            <a:r>
              <a:rPr lang="en-US" dirty="0"/>
              <a:t> </a:t>
            </a:r>
            <a:r>
              <a:rPr lang="en-US" dirty="0" err="1"/>
              <a:t>ortaya</a:t>
            </a:r>
            <a:r>
              <a:rPr lang="en-US" dirty="0"/>
              <a:t> </a:t>
            </a:r>
            <a:r>
              <a:rPr lang="en-US" dirty="0" err="1"/>
              <a:t>çıkabileceği</a:t>
            </a:r>
            <a:r>
              <a:rPr lang="en-US" dirty="0"/>
              <a:t> </a:t>
            </a:r>
            <a:r>
              <a:rPr lang="en-US" dirty="0" err="1"/>
              <a:t>durumlara</a:t>
            </a:r>
            <a:r>
              <a:rPr lang="en-US" dirty="0"/>
              <a:t> </a:t>
            </a:r>
            <a:r>
              <a:rPr lang="en-US" dirty="0" err="1"/>
              <a:t>ilişkin</a:t>
            </a:r>
            <a:r>
              <a:rPr lang="en-US" dirty="0"/>
              <a:t> </a:t>
            </a:r>
            <a:r>
              <a:rPr lang="en-US" dirty="0" err="1"/>
              <a:t>farkındalığı</a:t>
            </a:r>
            <a:r>
              <a:rPr lang="en-US" dirty="0"/>
              <a:t> </a:t>
            </a:r>
            <a:r>
              <a:rPr lang="en-US" dirty="0" err="1"/>
              <a:t>artırmayı</a:t>
            </a:r>
            <a:r>
              <a:rPr lang="en-US" dirty="0"/>
              <a:t> </a:t>
            </a:r>
            <a:r>
              <a:rPr lang="en-US" dirty="0" err="1"/>
              <a:t>amaçlar</a:t>
            </a:r>
            <a:r>
              <a:rPr lang="en-US" dirty="0"/>
              <a:t>.</a:t>
            </a:r>
            <a:endParaRPr lang="de-DE" sz="1400" dirty="0"/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endParaRPr lang="de-DE" sz="1400" dirty="0"/>
          </a:p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9CA48C91-3B9E-487B-942B-1966EE460D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tr-TR" dirty="0"/>
              <a:t>Bazı iletişim araçları </a:t>
            </a:r>
            <a:endParaRPr lang="de-DE" dirty="0"/>
          </a:p>
          <a:p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4871B3A5-1E39-482C-8B58-AE995B70CC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828" y="3399729"/>
            <a:ext cx="3624612" cy="371301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Folgende Tools können euch unterstützen: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/>
              <a:t>Referanslar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daha</a:t>
            </a:r>
            <a:r>
              <a:rPr lang="en-US" dirty="0"/>
              <a:t> </a:t>
            </a:r>
            <a:r>
              <a:rPr lang="en-US" dirty="0" err="1"/>
              <a:t>fazla</a:t>
            </a:r>
            <a:r>
              <a:rPr lang="en-US" dirty="0"/>
              <a:t> </a:t>
            </a:r>
            <a:r>
              <a:rPr lang="en-US" dirty="0" err="1"/>
              <a:t>okuma</a:t>
            </a:r>
            <a:r>
              <a:rPr lang="en-US" dirty="0"/>
              <a:t>:</a:t>
            </a:r>
            <a:endParaRPr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4D6E8807-919E-4F20-813F-C6275A298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667" y="2708423"/>
            <a:ext cx="8248841" cy="3506948"/>
          </a:xfrm>
        </p:spPr>
        <p:txBody>
          <a:bodyPr wrap="none"/>
          <a:lstStyle/>
          <a:p>
            <a:pPr marL="0" indent="0">
              <a:buNone/>
            </a:pPr>
            <a:r>
              <a:rPr lang="de-DE" b="1" dirty="0" err="1"/>
              <a:t>Kültürlerarası</a:t>
            </a:r>
            <a:r>
              <a:rPr lang="de-DE" b="1" dirty="0"/>
              <a:t> </a:t>
            </a:r>
            <a:r>
              <a:rPr lang="de-DE" b="1" dirty="0" err="1"/>
              <a:t>iletişim</a:t>
            </a:r>
            <a:r>
              <a:rPr lang="de-DE" b="1" dirty="0"/>
              <a:t>: </a:t>
            </a:r>
            <a:r>
              <a:rPr lang="de-DE" dirty="0" err="1"/>
              <a:t>Samovar</a:t>
            </a:r>
            <a:r>
              <a:rPr lang="de-DE" dirty="0"/>
              <a:t>, L. A., Porter, R. E., McDaniel, E. R., &amp; Roy, C. S. (2014). </a:t>
            </a:r>
            <a:r>
              <a:rPr lang="de-DE" dirty="0" err="1"/>
              <a:t>Kültürlerarası</a:t>
            </a:r>
            <a:r>
              <a:rPr lang="de-DE" dirty="0"/>
              <a:t> </a:t>
            </a:r>
            <a:r>
              <a:rPr lang="de-DE" dirty="0" err="1"/>
              <a:t>İletişim</a:t>
            </a:r>
            <a:r>
              <a:rPr lang="de-DE" dirty="0"/>
              <a:t>: </a:t>
            </a:r>
            <a:r>
              <a:rPr lang="de-DE" dirty="0" err="1"/>
              <a:t>Bir</a:t>
            </a:r>
            <a:r>
              <a:rPr lang="de-DE" dirty="0"/>
              <a:t> </a:t>
            </a:r>
            <a:r>
              <a:rPr lang="de-DE" dirty="0" err="1"/>
              <a:t>Okuyucu</a:t>
            </a:r>
            <a:r>
              <a:rPr lang="de-DE" dirty="0"/>
              <a:t> (14. </a:t>
            </a:r>
            <a:r>
              <a:rPr lang="de-DE" dirty="0" err="1"/>
              <a:t>baskı</a:t>
            </a:r>
            <a:r>
              <a:rPr lang="de-DE" dirty="0"/>
              <a:t>). </a:t>
            </a:r>
            <a:r>
              <a:rPr lang="de-DE" dirty="0" err="1"/>
              <a:t>Cengage</a:t>
            </a:r>
            <a:r>
              <a:rPr lang="de-DE" dirty="0"/>
              <a:t> Learning.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  <a:tabLst>
                <a:tab pos="0" algn="l"/>
              </a:tabLst>
            </a:pPr>
            <a:r>
              <a:rPr lang="de-DE" b="1" dirty="0" err="1"/>
              <a:t>Kuruluşlarda</a:t>
            </a:r>
            <a:r>
              <a:rPr lang="de-DE" b="1" dirty="0"/>
              <a:t> </a:t>
            </a:r>
            <a:r>
              <a:rPr lang="de-DE" b="1" dirty="0" err="1"/>
              <a:t>iletişim</a:t>
            </a:r>
            <a:r>
              <a:rPr lang="de-DE" b="1" dirty="0"/>
              <a:t>: </a:t>
            </a:r>
            <a:r>
              <a:rPr lang="de-DE" dirty="0" smtClean="0"/>
              <a:t>Molen</a:t>
            </a:r>
            <a:r>
              <a:rPr lang="de-DE" dirty="0"/>
              <a:t>, H. V. T., &amp; </a:t>
            </a:r>
            <a:r>
              <a:rPr lang="de-DE" dirty="0" err="1"/>
              <a:t>Gramsbergen</a:t>
            </a:r>
            <a:r>
              <a:rPr lang="de-DE" dirty="0"/>
              <a:t>-Hoogland, Y. H. (2006). </a:t>
            </a:r>
            <a:r>
              <a:rPr lang="de-DE" dirty="0" err="1"/>
              <a:t>Kuruluşlarda</a:t>
            </a:r>
            <a:r>
              <a:rPr lang="de-DE" dirty="0"/>
              <a:t> </a:t>
            </a:r>
            <a:r>
              <a:rPr lang="de-DE" dirty="0" err="1"/>
              <a:t>İletişim</a:t>
            </a:r>
            <a:r>
              <a:rPr lang="de-DE" dirty="0"/>
              <a:t>: Temel </a:t>
            </a:r>
            <a:r>
              <a:rPr lang="de-DE" dirty="0" err="1"/>
              <a:t>Beceriler</a:t>
            </a:r>
            <a:r>
              <a:rPr lang="de-DE" dirty="0"/>
              <a:t> </a:t>
            </a:r>
            <a:r>
              <a:rPr lang="de-DE" dirty="0" err="1"/>
              <a:t>ve</a:t>
            </a:r>
            <a:r>
              <a:rPr lang="de-DE" dirty="0"/>
              <a:t> </a:t>
            </a:r>
            <a:r>
              <a:rPr lang="de-DE" dirty="0" err="1"/>
              <a:t>Konuşma</a:t>
            </a:r>
            <a:r>
              <a:rPr lang="de-DE" dirty="0"/>
              <a:t> </a:t>
            </a:r>
            <a:r>
              <a:rPr lang="de-DE" dirty="0" err="1"/>
              <a:t>Modelleri</a:t>
            </a:r>
            <a:r>
              <a:rPr lang="de-DE" dirty="0"/>
              <a:t> (1. </a:t>
            </a:r>
            <a:r>
              <a:rPr lang="de-DE" dirty="0" err="1"/>
              <a:t>baskı</a:t>
            </a:r>
            <a:r>
              <a:rPr lang="de-DE" dirty="0"/>
              <a:t>). </a:t>
            </a:r>
            <a:r>
              <a:rPr lang="de-DE" dirty="0" err="1"/>
              <a:t>Psikoloji</a:t>
            </a:r>
            <a:r>
              <a:rPr lang="de-DE" dirty="0"/>
              <a:t> </a:t>
            </a:r>
            <a:r>
              <a:rPr lang="de-DE" dirty="0" smtClean="0"/>
              <a:t>Bas</a:t>
            </a:r>
            <a:r>
              <a:rPr lang="tr-TR" dirty="0" err="1" smtClean="0"/>
              <a:t>ımı</a:t>
            </a:r>
            <a:endParaRPr lang="de-DE" dirty="0"/>
          </a:p>
          <a:p>
            <a:pPr marL="0" indent="0">
              <a:buNone/>
            </a:pPr>
            <a:r>
              <a:rPr lang="de-DE" b="1" dirty="0" err="1"/>
              <a:t>Pozitif</a:t>
            </a:r>
            <a:r>
              <a:rPr lang="de-DE" b="1" dirty="0"/>
              <a:t> </a:t>
            </a:r>
            <a:r>
              <a:rPr lang="de-DE" b="1" dirty="0" err="1"/>
              <a:t>Liderlik</a:t>
            </a:r>
            <a:r>
              <a:rPr lang="de-DE" b="1" dirty="0"/>
              <a:t> </a:t>
            </a:r>
            <a:r>
              <a:rPr lang="de-DE" b="1" dirty="0" err="1"/>
              <a:t>ve</a:t>
            </a:r>
            <a:r>
              <a:rPr lang="de-DE" b="1" dirty="0"/>
              <a:t> </a:t>
            </a:r>
            <a:r>
              <a:rPr lang="de-DE" b="1" dirty="0" err="1"/>
              <a:t>yönetim</a:t>
            </a:r>
            <a:r>
              <a:rPr lang="de-DE" b="1" dirty="0" smtClean="0"/>
              <a:t>:</a:t>
            </a:r>
            <a:endParaRPr lang="tr-TR" b="1" dirty="0" smtClean="0"/>
          </a:p>
          <a:p>
            <a:pPr marL="0" indent="0">
              <a:buNone/>
            </a:pPr>
            <a:r>
              <a:rPr lang="de-DE" dirty="0" smtClean="0"/>
              <a:t>Seliger</a:t>
            </a:r>
            <a:r>
              <a:rPr lang="de-DE" dirty="0"/>
              <a:t>, R. (2017). </a:t>
            </a:r>
            <a:r>
              <a:rPr lang="de-DE" dirty="0"/>
              <a:t> </a:t>
            </a:r>
            <a:r>
              <a:rPr lang="de-DE" dirty="0" err="1"/>
              <a:t>Pozitif</a:t>
            </a:r>
            <a:r>
              <a:rPr lang="de-DE" dirty="0"/>
              <a:t> </a:t>
            </a:r>
            <a:r>
              <a:rPr lang="de-DE" dirty="0" err="1"/>
              <a:t>Liderlik</a:t>
            </a:r>
            <a:r>
              <a:rPr lang="de-DE" dirty="0"/>
              <a:t>. </a:t>
            </a:r>
            <a:r>
              <a:rPr lang="de-DE" dirty="0"/>
              <a:t>Schäffer-Poeschel Verlag.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b="1" dirty="0" err="1"/>
              <a:t>Küresel</a:t>
            </a:r>
            <a:r>
              <a:rPr lang="de-DE" b="1" dirty="0"/>
              <a:t> </a:t>
            </a:r>
            <a:r>
              <a:rPr lang="de-DE" b="1" dirty="0" err="1"/>
              <a:t>iletişim</a:t>
            </a:r>
            <a:r>
              <a:rPr lang="de-DE" b="1" dirty="0"/>
              <a:t> </a:t>
            </a:r>
            <a:r>
              <a:rPr lang="de-DE" b="1" dirty="0" err="1"/>
              <a:t>ve</a:t>
            </a:r>
            <a:r>
              <a:rPr lang="de-DE" b="1" dirty="0"/>
              <a:t> </a:t>
            </a:r>
            <a:r>
              <a:rPr lang="de-DE" b="1" dirty="0" err="1"/>
              <a:t>işbirliği</a:t>
            </a:r>
            <a:r>
              <a:rPr lang="de-DE" b="1" dirty="0" smtClean="0"/>
              <a:t>:</a:t>
            </a:r>
            <a:endParaRPr lang="tr-TR" b="1" dirty="0" smtClean="0"/>
          </a:p>
          <a:p>
            <a:pPr marL="0" indent="0">
              <a:buNone/>
            </a:pPr>
            <a:r>
              <a:rPr lang="de-DE" dirty="0" err="1" smtClean="0"/>
              <a:t>Gronwald</a:t>
            </a:r>
            <a:r>
              <a:rPr lang="de-DE" dirty="0"/>
              <a:t>, K. (2017). </a:t>
            </a:r>
            <a:r>
              <a:rPr lang="de-DE" dirty="0" err="1"/>
              <a:t>Küresel</a:t>
            </a:r>
            <a:r>
              <a:rPr lang="de-DE" dirty="0"/>
              <a:t> </a:t>
            </a:r>
            <a:r>
              <a:rPr lang="de-DE" dirty="0" err="1"/>
              <a:t>İletişim</a:t>
            </a:r>
            <a:r>
              <a:rPr lang="de-DE" dirty="0"/>
              <a:t> </a:t>
            </a:r>
            <a:r>
              <a:rPr lang="de-DE" dirty="0" err="1"/>
              <a:t>ve</a:t>
            </a:r>
            <a:r>
              <a:rPr lang="de-DE" dirty="0"/>
              <a:t> </a:t>
            </a:r>
            <a:r>
              <a:rPr lang="de-DE" dirty="0" err="1"/>
              <a:t>İşbirliği</a:t>
            </a:r>
            <a:r>
              <a:rPr lang="de-DE" dirty="0"/>
              <a:t>: </a:t>
            </a:r>
            <a:r>
              <a:rPr lang="de-DE" dirty="0" err="1"/>
              <a:t>Küresel</a:t>
            </a:r>
            <a:r>
              <a:rPr lang="de-DE" dirty="0"/>
              <a:t> </a:t>
            </a:r>
            <a:r>
              <a:rPr lang="de-DE" dirty="0" err="1"/>
              <a:t>Proje</a:t>
            </a:r>
            <a:r>
              <a:rPr lang="de-DE" dirty="0"/>
              <a:t> </a:t>
            </a:r>
            <a:r>
              <a:rPr lang="de-DE" dirty="0" err="1"/>
              <a:t>Yönetimi</a:t>
            </a:r>
            <a:r>
              <a:rPr lang="de-DE" dirty="0"/>
              <a:t>, </a:t>
            </a:r>
            <a:r>
              <a:rPr lang="de-DE" dirty="0" err="1"/>
              <a:t>Küresel</a:t>
            </a:r>
            <a:r>
              <a:rPr lang="de-DE" dirty="0"/>
              <a:t> Kaynak </a:t>
            </a:r>
            <a:r>
              <a:rPr lang="de-DE" dirty="0" err="1"/>
              <a:t>Kullanımı</a:t>
            </a:r>
            <a:r>
              <a:rPr lang="de-DE" dirty="0"/>
              <a:t>, </a:t>
            </a:r>
            <a:r>
              <a:rPr lang="de-DE" dirty="0" err="1"/>
              <a:t>Kültürler</a:t>
            </a:r>
            <a:r>
              <a:rPr lang="de-DE" dirty="0"/>
              <a:t> </a:t>
            </a:r>
            <a:r>
              <a:rPr lang="de-DE" dirty="0" err="1"/>
              <a:t>Arası</a:t>
            </a:r>
            <a:r>
              <a:rPr lang="de-DE" dirty="0"/>
              <a:t> </a:t>
            </a:r>
            <a:r>
              <a:rPr lang="de-DE" dirty="0" err="1"/>
              <a:t>Yetkinlikler</a:t>
            </a:r>
            <a:r>
              <a:rPr lang="de-DE" dirty="0"/>
              <a:t> </a:t>
            </a:r>
            <a:r>
              <a:rPr lang="de-DE" dirty="0" smtClean="0"/>
              <a:t>(</a:t>
            </a:r>
            <a:r>
              <a:rPr lang="tr-TR" dirty="0" smtClean="0"/>
              <a:t>1. baskı</a:t>
            </a:r>
            <a:r>
              <a:rPr lang="de-DE" dirty="0" smtClean="0"/>
              <a:t>. </a:t>
            </a:r>
            <a:r>
              <a:rPr lang="de-DE" dirty="0"/>
              <a:t>2017 </a:t>
            </a:r>
            <a:r>
              <a:rPr lang="tr-TR" dirty="0" smtClean="0"/>
              <a:t>basım</a:t>
            </a:r>
            <a:r>
              <a:rPr lang="de-DE" dirty="0" smtClean="0"/>
              <a:t>). </a:t>
            </a:r>
            <a:r>
              <a:rPr lang="de-DE" dirty="0"/>
              <a:t>Springer.</a:t>
            </a:r>
          </a:p>
          <a:p>
            <a:endParaRPr lang="de-DE" dirty="0"/>
          </a:p>
          <a:p>
            <a:pPr marL="176213" indent="-176213">
              <a:buNone/>
            </a:pPr>
            <a:r>
              <a:rPr lang="de-DE" b="1" dirty="0" err="1"/>
              <a:t>Kurumsal</a:t>
            </a:r>
            <a:r>
              <a:rPr lang="de-DE" b="1" dirty="0"/>
              <a:t> </a:t>
            </a:r>
            <a:r>
              <a:rPr lang="de-DE" b="1" dirty="0" err="1"/>
              <a:t>İletişim</a:t>
            </a:r>
            <a:r>
              <a:rPr lang="de-DE" b="1" dirty="0" smtClean="0"/>
              <a:t>:</a:t>
            </a:r>
            <a:endParaRPr lang="tr-TR" b="1" dirty="0" smtClean="0"/>
          </a:p>
          <a:p>
            <a:pPr marL="176213" indent="-176213">
              <a:buNone/>
            </a:pPr>
            <a:r>
              <a:rPr lang="de-DE" dirty="0" err="1" smtClean="0"/>
              <a:t>Zaremba</a:t>
            </a:r>
            <a:r>
              <a:rPr lang="de-DE" dirty="0"/>
              <a:t>, A. J. (2010). </a:t>
            </a:r>
          </a:p>
          <a:p>
            <a:pPr marL="0" indent="0">
              <a:buNone/>
            </a:pPr>
            <a:r>
              <a:rPr lang="de-DE" dirty="0" err="1"/>
              <a:t>Örgütsel</a:t>
            </a:r>
            <a:r>
              <a:rPr lang="de-DE" dirty="0"/>
              <a:t> </a:t>
            </a:r>
            <a:r>
              <a:rPr lang="de-DE"/>
              <a:t>iletişim. </a:t>
            </a:r>
            <a:r>
              <a:rPr lang="de-DE" dirty="0"/>
              <a:t>Oxford University Press.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xmlns="" id="{A3A1B40A-3596-4F53-BAC8-5675118913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2C76B90A-D772-4A09-92EC-487A03F119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1545" y="488394"/>
            <a:ext cx="1150062" cy="141621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4252F435-1FB6-4B5C-93F8-8DC622AA1E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76478" y="1434914"/>
            <a:ext cx="1540098" cy="1106722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9F96F631-B1E2-42C6-88A5-7BEF367C09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355327">
            <a:off x="10458990" y="365835"/>
            <a:ext cx="1558328" cy="1819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14963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sign1">
  <a:themeElements>
    <a:clrScheme name="HSH weiß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AAA91"/>
      </a:accent1>
      <a:accent2>
        <a:srgbClr val="FFEB41"/>
      </a:accent2>
      <a:accent3>
        <a:srgbClr val="177CAC"/>
      </a:accent3>
      <a:accent4>
        <a:srgbClr val="DF314B"/>
      </a:accent4>
      <a:accent5>
        <a:srgbClr val="8C8C8C"/>
      </a:accent5>
      <a:accent6>
        <a:srgbClr val="707070"/>
      </a:accent6>
      <a:hlink>
        <a:srgbClr val="0000FF"/>
      </a:hlink>
      <a:folHlink>
        <a:srgbClr val="FF00FF"/>
      </a:folHlink>
    </a:clrScheme>
    <a:fontScheme name="ERASMI Toolkit">
      <a:majorFont>
        <a:latin typeface="Bebas Neue"/>
        <a:ea typeface="Helvetica"/>
        <a:cs typeface="Helvetica"/>
      </a:majorFont>
      <a:minorFont>
        <a:latin typeface="Yrsa"/>
        <a:ea typeface="Arial"/>
        <a:cs typeface="Arial"/>
      </a:minorFont>
    </a:fontScheme>
    <a:fmtScheme name="HSH weiß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no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 dirty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Design1" id="{07529CAC-0F8C-4B75-922B-3729768BBA47}" vid="{32F38957-7982-4CDB-B484-6DDF4052B047}"/>
    </a:ext>
  </a:extLst>
</a:theme>
</file>

<file path=ppt/theme/theme2.xml><?xml version="1.0" encoding="utf-8"?>
<a:theme xmlns:a="http://schemas.openxmlformats.org/drawingml/2006/main" name="HSH weiß">
  <a:themeElements>
    <a:clrScheme name="HSH weiß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AAA91"/>
      </a:accent1>
      <a:accent2>
        <a:srgbClr val="FFEB41"/>
      </a:accent2>
      <a:accent3>
        <a:srgbClr val="177CAC"/>
      </a:accent3>
      <a:accent4>
        <a:srgbClr val="DF314B"/>
      </a:accent4>
      <a:accent5>
        <a:srgbClr val="8C8C8C"/>
      </a:accent5>
      <a:accent6>
        <a:srgbClr val="707070"/>
      </a:accent6>
      <a:hlink>
        <a:srgbClr val="0000FF"/>
      </a:hlink>
      <a:folHlink>
        <a:srgbClr val="FF00FF"/>
      </a:folHlink>
    </a:clrScheme>
    <a:fontScheme name="HSH weiß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HSH weiß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Design1</Template>
  <TotalTime>26</TotalTime>
  <Words>568</Words>
  <Application>Microsoft Office PowerPoint</Application>
  <PresentationFormat>Geniş ekran</PresentationFormat>
  <Paragraphs>93</Paragraphs>
  <Slides>8</Slides>
  <Notes>8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9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18" baseType="lpstr">
      <vt:lpstr>Adobe Fan Heiti Std B</vt:lpstr>
      <vt:lpstr>Adobe Caslon Pro</vt:lpstr>
      <vt:lpstr>Arial</vt:lpstr>
      <vt:lpstr>Bebas Neue</vt:lpstr>
      <vt:lpstr>Calibri</vt:lpstr>
      <vt:lpstr>Helvetica</vt:lpstr>
      <vt:lpstr>Helvetica Neue LT 55 Roman</vt:lpstr>
      <vt:lpstr>Tw Cen MT</vt:lpstr>
      <vt:lpstr>Yrsa</vt:lpstr>
      <vt:lpstr>Design1</vt:lpstr>
      <vt:lpstr>İletişim</vt:lpstr>
      <vt:lpstr>Internal and external communication</vt:lpstr>
      <vt:lpstr>Dahili İletişim neden önemlidir?</vt:lpstr>
      <vt:lpstr>İyi bir iletişimi ne sağlar</vt:lpstr>
      <vt:lpstr>Proje yönetimi nasıl daha iyi iletişim kurabilir?</vt:lpstr>
      <vt:lpstr>Aşağıdaki araçlar size destek olabilir:</vt:lpstr>
      <vt:lpstr>Aşağıdaki araçlar size destek olabilir:</vt:lpstr>
      <vt:lpstr>Referanslar ve daha fazla okuma: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Internal and External Communication</dc:title>
  <dc:creator>Marianne</dc:creator>
  <cp:lastModifiedBy>Asus-Pc</cp:lastModifiedBy>
  <cp:revision>102</cp:revision>
  <cp:lastPrinted>2021-07-09T07:30:15Z</cp:lastPrinted>
  <dcterms:modified xsi:type="dcterms:W3CDTF">2022-03-29T09:11:06Z</dcterms:modified>
</cp:coreProperties>
</file>